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0" r:id="rId2"/>
    <p:sldId id="280" r:id="rId3"/>
    <p:sldId id="262" r:id="rId4"/>
    <p:sldId id="284" r:id="rId5"/>
    <p:sldId id="285" r:id="rId6"/>
    <p:sldId id="287" r:id="rId7"/>
    <p:sldId id="260" r:id="rId8"/>
    <p:sldId id="259" r:id="rId9"/>
    <p:sldId id="288" r:id="rId10"/>
    <p:sldId id="321" r:id="rId11"/>
    <p:sldId id="322" r:id="rId12"/>
    <p:sldId id="323" r:id="rId13"/>
    <p:sldId id="325" r:id="rId14"/>
    <p:sldId id="326" r:id="rId15"/>
    <p:sldId id="324" r:id="rId16"/>
    <p:sldId id="295" r:id="rId17"/>
    <p:sldId id="297" r:id="rId18"/>
    <p:sldId id="308" r:id="rId19"/>
    <p:sldId id="302" r:id="rId20"/>
    <p:sldId id="306" r:id="rId21"/>
    <p:sldId id="327" r:id="rId22"/>
    <p:sldId id="328" r:id="rId23"/>
    <p:sldId id="330" r:id="rId24"/>
    <p:sldId id="332" r:id="rId25"/>
    <p:sldId id="333" r:id="rId26"/>
    <p:sldId id="335" r:id="rId27"/>
    <p:sldId id="336" r:id="rId28"/>
    <p:sldId id="33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392"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48F571-9E6B-42F6-A9CF-935708161042}" type="datetimeFigureOut">
              <a:rPr lang="en-US" smtClean="0"/>
              <a:t>11/23/2022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6A33A-4CE8-449D-AC66-49FC648911CA}" type="slidenum">
              <a:rPr lang="en-US" smtClean="0"/>
              <a:t>‹#›</a:t>
            </a:fld>
            <a:endParaRPr lang="en-US"/>
          </a:p>
        </p:txBody>
      </p:sp>
    </p:spTree>
    <p:extLst>
      <p:ext uri="{BB962C8B-B14F-4D97-AF65-F5344CB8AC3E}">
        <p14:creationId xmlns:p14="http://schemas.microsoft.com/office/powerpoint/2010/main" val="2126041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ED5A2-C9EC-46ED-B637-978C823DBD31}" type="slidenum">
              <a:rPr lang="en-US"/>
              <a:pPr/>
              <a:t>2</a:t>
            </a:fld>
            <a:endParaRPr lang="en-US"/>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BD38FE-A4EB-4AC3-8BAB-E16C6DABAB22}" type="slidenum">
              <a:rPr lang="en-US"/>
              <a:pPr/>
              <a:t>4</a:t>
            </a:fld>
            <a:endParaRPr lang="en-US"/>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1B7B58-4D98-4475-8F4A-4BB0F92BA2B1}" type="slidenum">
              <a:rPr lang="en-US"/>
              <a:pPr/>
              <a:t>5</a:t>
            </a:fld>
            <a:endParaRPr lang="en-US"/>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954387-5D3B-4D89-8701-1ECC77072B92}" type="slidenum">
              <a:rPr lang="en-US"/>
              <a:pPr/>
              <a:t>6</a:t>
            </a:fld>
            <a:endParaRPr lang="en-U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9ED29-7DD5-4BAB-8980-5BB07781CD36}" type="slidenum">
              <a:rPr lang="en-US"/>
              <a:pPr/>
              <a:t>9</a:t>
            </a:fld>
            <a:endParaRPr lang="en-US"/>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69D4B5-E8F6-41BA-8899-2443AFFFADA5}" type="slidenum">
              <a:rPr lang="en-US" smtClean="0"/>
              <a:t>11</a:t>
            </a:fld>
            <a:endParaRPr lang="en-US"/>
          </a:p>
        </p:txBody>
      </p:sp>
    </p:spTree>
    <p:extLst>
      <p:ext uri="{BB962C8B-B14F-4D97-AF65-F5344CB8AC3E}">
        <p14:creationId xmlns:p14="http://schemas.microsoft.com/office/powerpoint/2010/main" val="923634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C1C8724-0977-46CE-A7CB-42EF1B5CB776}"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DDD170-0066-4B2E-8913-A85B3967C18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1C8724-0977-46CE-A7CB-42EF1B5CB776}"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DDD170-0066-4B2E-8913-A85B3967C1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1C8724-0977-46CE-A7CB-42EF1B5CB776}"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DDD170-0066-4B2E-8913-A85B3967C18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50938" y="236538"/>
            <a:ext cx="7793037" cy="762000"/>
          </a:xfrm>
        </p:spPr>
        <p:txBody>
          <a:bodyPr/>
          <a:lstStyle/>
          <a:p>
            <a:r>
              <a:rPr lang="en-US"/>
              <a:t>Click to edit Master title style</a:t>
            </a:r>
          </a:p>
        </p:txBody>
      </p:sp>
      <p:sp>
        <p:nvSpPr>
          <p:cNvPr id="3" name="Table Placeholder 2"/>
          <p:cNvSpPr>
            <a:spLocks noGrp="1"/>
          </p:cNvSpPr>
          <p:nvPr>
            <p:ph type="tbl" idx="1"/>
          </p:nvPr>
        </p:nvSpPr>
        <p:spPr>
          <a:xfrm>
            <a:off x="457200" y="1371600"/>
            <a:ext cx="8497888" cy="4760913"/>
          </a:xfrm>
        </p:spPr>
        <p:txBody>
          <a:bodyPr/>
          <a:lstStyle/>
          <a:p>
            <a:endParaRPr lang="en-US"/>
          </a:p>
        </p:txBody>
      </p:sp>
      <p:sp>
        <p:nvSpPr>
          <p:cNvPr id="4" name="Date Placeholder 3"/>
          <p:cNvSpPr>
            <a:spLocks noGrp="1"/>
          </p:cNvSpPr>
          <p:nvPr>
            <p:ph type="dt" sz="half" idx="10"/>
          </p:nvPr>
        </p:nvSpPr>
        <p:spPr>
          <a:xfrm>
            <a:off x="7086600" y="6553200"/>
            <a:ext cx="1905000" cy="228600"/>
          </a:xfrm>
        </p:spPr>
        <p:txBody>
          <a:bodyPr/>
          <a:lstStyle>
            <a:lvl1pPr>
              <a:defRPr/>
            </a:lvl1pPr>
          </a:lstStyle>
          <a:p>
            <a:r>
              <a:rPr lang="en-US"/>
              <a:t>BucketSort</a:t>
            </a:r>
          </a:p>
          <a:p>
            <a:r>
              <a:rPr lang="en-US"/>
              <a:t>Slide </a:t>
            </a:r>
            <a:fld id="{137CAB07-9BB3-4789-8C23-5ECBD03BC76D}" type="slidenum">
              <a:rPr lang="en-US"/>
              <a:pPr/>
              <a:t>‹#›</a:t>
            </a:fld>
            <a:endParaRPr lang="en-US"/>
          </a:p>
        </p:txBody>
      </p:sp>
      <p:sp>
        <p:nvSpPr>
          <p:cNvPr id="5" name="Footer Placeholder 4"/>
          <p:cNvSpPr>
            <a:spLocks noGrp="1"/>
          </p:cNvSpPr>
          <p:nvPr>
            <p:ph type="ftr" sz="quarter" idx="11"/>
          </p:nvPr>
        </p:nvSpPr>
        <p:spPr>
          <a:xfrm>
            <a:off x="1905000" y="6400800"/>
            <a:ext cx="5334000" cy="457200"/>
          </a:xfrm>
        </p:spPr>
        <p:txBody>
          <a:bodyPr/>
          <a:lstStyle>
            <a:lvl1pPr>
              <a:defRPr/>
            </a:lvl1pPr>
          </a:lstStyle>
          <a:p>
            <a:r>
              <a:rPr lang="en-US"/>
              <a:t>Copyright 2005, by the authors of these slides, and Ateneo de Manila University. All rights reserved</a:t>
            </a:r>
          </a:p>
        </p:txBody>
      </p:sp>
    </p:spTree>
    <p:extLst>
      <p:ext uri="{BB962C8B-B14F-4D97-AF65-F5344CB8AC3E}">
        <p14:creationId xmlns:p14="http://schemas.microsoft.com/office/powerpoint/2010/main" val="244844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1C8724-0977-46CE-A7CB-42EF1B5CB776}"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DDD170-0066-4B2E-8913-A85B3967C18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1C8724-0977-46CE-A7CB-42EF1B5CB776}"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DDD170-0066-4B2E-8913-A85B3967C18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1C8724-0977-46CE-A7CB-42EF1B5CB776}"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DDD170-0066-4B2E-8913-A85B3967C18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1C8724-0977-46CE-A7CB-42EF1B5CB776}"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DDD170-0066-4B2E-8913-A85B3967C18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C1C8724-0977-46CE-A7CB-42EF1B5CB776}" type="datetimeFigureOut">
              <a:rPr lang="en-US" smtClean="0"/>
              <a:t>11/23/2022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DDD170-0066-4B2E-8913-A85B3967C18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1C8724-0977-46CE-A7CB-42EF1B5CB776}" type="datetimeFigureOut">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DDD170-0066-4B2E-8913-A85B3967C18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1C8724-0977-46CE-A7CB-42EF1B5CB776}"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DDD170-0066-4B2E-8913-A85B3967C18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1C8724-0977-46CE-A7CB-42EF1B5CB776}"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DDD170-0066-4B2E-8913-A85B3967C18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1C8724-0977-46CE-A7CB-42EF1B5CB776}" type="datetimeFigureOut">
              <a:rPr lang="en-US" smtClean="0"/>
              <a:t>11/23/2022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DD170-0066-4B2E-8913-A85B3967C18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hyperlink" Target="Working%20of%20Linear%20Search%20Unsorted%20Array%20(%20Step%20by%20Step%20Animation%20).mp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F:\Study%20material\TEACHING%20DATA\DS\vdo\BubbleSort%20Animation.mp4.mp4" TargetMode="External"/><Relationship Id="rId1" Type="http://schemas.microsoft.com/office/2007/relationships/media" Target="file:///F:\Study%20material\TEACHING%20DATA\DS\vdo\BubbleSort%20Animation.mp4.mp4" TargetMode="External"/><Relationship Id="rId5" Type="http://schemas.openxmlformats.org/officeDocument/2006/relationships/image" Target="../media/image11.png"/><Relationship Id="rId4" Type="http://schemas.openxmlformats.org/officeDocument/2006/relationships/hyperlink" Target="Working%20of%20Binary%20Search%20(%20Step%20By%20Step%20Animation%20).mp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oleObject" Target="../embeddings/oleObject5.bin"/><Relationship Id="rId3" Type="http://schemas.openxmlformats.org/officeDocument/2006/relationships/notesSlide" Target="../notesSlides/notesSlide3.xml"/><Relationship Id="rId7" Type="http://schemas.openxmlformats.org/officeDocument/2006/relationships/oleObject" Target="../embeddings/oleObject2.bin"/><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5.png"/><Relationship Id="rId4" Type="http://schemas.openxmlformats.org/officeDocument/2006/relationships/image" Target="../media/image2.wmf"/><Relationship Id="rId9" Type="http://schemas.openxmlformats.org/officeDocument/2006/relationships/oleObject" Target="../embeddings/oleObject3.bin"/><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2209800"/>
            <a:ext cx="8534400" cy="3810000"/>
          </a:xfrm>
        </p:spPr>
        <p:txBody>
          <a:bodyPr>
            <a:noAutofit/>
          </a:bodyPr>
          <a:lstStyle/>
          <a:p>
            <a:r>
              <a:rPr lang="en-US" sz="6600" b="1" dirty="0" smtClean="0">
                <a:solidFill>
                  <a:srgbClr val="FF0000"/>
                </a:solidFill>
              </a:rPr>
              <a:t>Se</a:t>
            </a:r>
            <a:r>
              <a:rPr lang="en-US" sz="6600" b="1" dirty="0" smtClean="0">
                <a:solidFill>
                  <a:srgbClr val="FF0000"/>
                </a:solidFill>
                <a:cs typeface="Times New Roman" panose="02020603050405020304" pitchFamily="18" charset="0"/>
              </a:rPr>
              <a:t>arching</a:t>
            </a:r>
            <a:r>
              <a:rPr lang="en-US" sz="6600" b="1" dirty="0" smtClean="0">
                <a:solidFill>
                  <a:srgbClr val="FF0000"/>
                </a:solidFill>
              </a:rPr>
              <a:t> </a:t>
            </a:r>
            <a:r>
              <a:rPr lang="en-US" sz="6600" b="1" dirty="0">
                <a:solidFill>
                  <a:srgbClr val="FF0000"/>
                </a:solidFill>
              </a:rPr>
              <a:t>&amp; Sorting        Algorithms </a:t>
            </a:r>
            <a:r>
              <a:rPr lang="en-US" sz="6600" dirty="0"/>
              <a:t>	</a:t>
            </a:r>
          </a:p>
        </p:txBody>
      </p:sp>
      <p:sp>
        <p:nvSpPr>
          <p:cNvPr id="2" name="Rectangle 1"/>
          <p:cNvSpPr/>
          <p:nvPr/>
        </p:nvSpPr>
        <p:spPr>
          <a:xfrm>
            <a:off x="2812410" y="990600"/>
            <a:ext cx="3048000" cy="1323439"/>
          </a:xfrm>
          <a:prstGeom prst="rect">
            <a:avLst/>
          </a:prstGeom>
        </p:spPr>
        <p:txBody>
          <a:bodyPr wrap="square">
            <a:spAutoFit/>
          </a:bodyPr>
          <a:lstStyle/>
          <a:p>
            <a:pPr algn="ctr"/>
            <a:r>
              <a:rPr lang="en-US" sz="8000" b="1" dirty="0">
                <a:latin typeface="Times New Roman" pitchFamily="18" charset="0"/>
                <a:cs typeface="Times New Roman" pitchFamily="18" charset="0"/>
              </a:rPr>
              <a:t>Unit-6</a:t>
            </a:r>
            <a:endParaRPr lang="en-US" sz="8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4267200"/>
            <a:ext cx="3213100" cy="216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474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a:solidFill>
                  <a:srgbClr val="FF0000"/>
                </a:solidFill>
                <a:latin typeface="Times New Roman" pitchFamily="18" charset="0"/>
                <a:cs typeface="Times New Roman" pitchFamily="18" charset="0"/>
              </a:rPr>
              <a:t>Sorting : Bubble Sort</a:t>
            </a:r>
            <a:endParaRPr lang="en-US" dirty="0">
              <a:solidFill>
                <a:srgbClr val="FF0000"/>
              </a:solidFill>
            </a:endParaRPr>
          </a:p>
        </p:txBody>
      </p:sp>
      <p:sp>
        <p:nvSpPr>
          <p:cNvPr id="3" name="Content Placeholder 2"/>
          <p:cNvSpPr>
            <a:spLocks noGrp="1"/>
          </p:cNvSpPr>
          <p:nvPr>
            <p:ph idx="1"/>
          </p:nvPr>
        </p:nvSpPr>
        <p:spPr>
          <a:xfrm>
            <a:off x="457200" y="1219200"/>
            <a:ext cx="8229600" cy="5463382"/>
          </a:xfrm>
        </p:spPr>
        <p:txBody>
          <a:bodyPr/>
          <a:lstStyle/>
          <a:p>
            <a:r>
              <a:rPr lang="en-US" dirty="0"/>
              <a:t>Let A be the list of n numbers. Sorting A refers to the operation of rearranging the elements of A. </a:t>
            </a:r>
            <a:r>
              <a:rPr lang="en-US" dirty="0" err="1"/>
              <a:t>i.e</a:t>
            </a:r>
            <a:r>
              <a:rPr lang="en-US" dirty="0"/>
              <a:t>…</a:t>
            </a:r>
          </a:p>
          <a:p>
            <a:pPr marL="457200" lvl="1" indent="0">
              <a:buNone/>
            </a:pPr>
            <a:r>
              <a:rPr lang="en-US" dirty="0"/>
              <a:t>	A[1] &lt; A[2] &lt; A[3] &lt; ….. &lt; A[N</a:t>
            </a:r>
            <a:r>
              <a:rPr lang="en-US" dirty="0" smtClean="0"/>
              <a:t>]</a:t>
            </a:r>
          </a:p>
          <a:p>
            <a:pPr marL="457200" lvl="1" indent="0">
              <a:buNone/>
            </a:pPr>
            <a:endParaRPr lang="en-US" dirty="0" smtClean="0"/>
          </a:p>
          <a:p>
            <a:pPr marL="457200" lvl="1" indent="0">
              <a:buNone/>
            </a:pPr>
            <a:endParaRPr lang="en-US" dirty="0"/>
          </a:p>
          <a:p>
            <a:pPr marL="0" indent="0">
              <a:buNone/>
            </a:pPr>
            <a:endParaRPr lang="en-US" dirty="0" smtClean="0"/>
          </a:p>
          <a:p>
            <a:pPr marL="457200" lvl="1" indent="0">
              <a:buNone/>
            </a:pPr>
            <a:endParaRPr lang="en-US" sz="1100" dirty="0" smtClean="0"/>
          </a:p>
          <a:p>
            <a:pPr marL="457200" lvl="1" indent="0">
              <a:buNone/>
            </a:pPr>
            <a:endParaRPr lang="en-US" sz="1100" dirty="0"/>
          </a:p>
          <a:p>
            <a:pPr marL="457200" lvl="1" indent="0">
              <a:buNone/>
            </a:pPr>
            <a:endParaRPr lang="en-US" sz="1100" dirty="0" smtClean="0"/>
          </a:p>
          <a:p>
            <a:pPr marL="457200" lvl="1" indent="0">
              <a:buNone/>
            </a:pPr>
            <a:endParaRPr lang="en-US" sz="1100" dirty="0"/>
          </a:p>
          <a:p>
            <a:pPr marL="457200" lvl="1" indent="0">
              <a:buNone/>
            </a:pPr>
            <a:endParaRPr lang="en-US" sz="1100" dirty="0" smtClean="0"/>
          </a:p>
          <a:p>
            <a:pPr marL="457200" lvl="1" indent="0">
              <a:buNone/>
            </a:pPr>
            <a:endParaRPr lang="en-US" sz="1100" dirty="0"/>
          </a:p>
          <a:p>
            <a:pPr lvl="1" algn="ctr">
              <a:buFont typeface="Arial" pitchFamily="34" charset="0"/>
              <a:buChar char="•"/>
            </a:pPr>
            <a:r>
              <a:rPr lang="en-US" sz="2000" b="1" dirty="0" err="1">
                <a:solidFill>
                  <a:srgbClr val="0070C0"/>
                </a:solidFill>
              </a:rPr>
              <a:t>BubbleSort</a:t>
            </a:r>
            <a:r>
              <a:rPr lang="en-US" sz="2000" b="1" dirty="0">
                <a:solidFill>
                  <a:srgbClr val="0070C0"/>
                </a:solidFill>
              </a:rPr>
              <a:t> Animation.mp4</a:t>
            </a:r>
          </a:p>
        </p:txBody>
      </p:sp>
      <p:pic>
        <p:nvPicPr>
          <p:cNvPr id="4" name="bubbl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13576" y="3352800"/>
            <a:ext cx="6553200" cy="2438400"/>
          </a:xfrm>
          <a:prstGeom prst="rect">
            <a:avLst/>
          </a:prstGeom>
        </p:spPr>
      </p:pic>
    </p:spTree>
    <p:extLst>
      <p:ext uri="{BB962C8B-B14F-4D97-AF65-F5344CB8AC3E}">
        <p14:creationId xmlns:p14="http://schemas.microsoft.com/office/powerpoint/2010/main" val="32022569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4000" b="1" dirty="0" smtClean="0">
                <a:solidFill>
                  <a:srgbClr val="FF0000"/>
                </a:solidFill>
                <a:latin typeface="Times New Roman" panose="02020603050405020304" pitchFamily="18" charset="0"/>
                <a:cs typeface="Times New Roman" panose="02020603050405020304" pitchFamily="18" charset="0"/>
              </a:rPr>
              <a:t>Bubble Sort</a:t>
            </a: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229600" cy="5489812"/>
          </a:xfrm>
        </p:spPr>
        <p:txBody>
          <a:bodyPr>
            <a:normAutofit fontScale="25000" lnSpcReduction="20000"/>
          </a:bodyPr>
          <a:lstStyle/>
          <a:p>
            <a:pPr marL="0" indent="0">
              <a:buNone/>
            </a:pPr>
            <a:r>
              <a:rPr lang="en-US" sz="9600" b="1" dirty="0" smtClean="0">
                <a:latin typeface="Times New Roman" pitchFamily="18" charset="0"/>
                <a:cs typeface="Times New Roman" pitchFamily="18" charset="0"/>
              </a:rPr>
              <a:t>BUBBLE </a:t>
            </a:r>
            <a:r>
              <a:rPr lang="en-US" sz="9600" b="1" dirty="0">
                <a:latin typeface="Times New Roman" pitchFamily="18" charset="0"/>
                <a:cs typeface="Times New Roman" pitchFamily="18" charset="0"/>
              </a:rPr>
              <a:t>SORT (DATA, N) </a:t>
            </a:r>
            <a:endParaRPr lang="en-US" sz="9600" dirty="0">
              <a:latin typeface="Times New Roman" pitchFamily="18" charset="0"/>
              <a:cs typeface="Times New Roman" pitchFamily="18" charset="0"/>
            </a:endParaRPr>
          </a:p>
          <a:p>
            <a:pPr marL="0" indent="0">
              <a:buNone/>
            </a:pPr>
            <a:r>
              <a:rPr lang="en-US" sz="9600" dirty="0">
                <a:latin typeface="Times New Roman" pitchFamily="18" charset="0"/>
                <a:cs typeface="Times New Roman" pitchFamily="18" charset="0"/>
              </a:rPr>
              <a:t>Here DATA is an array with N elements. This algorithm sorts the elements in DATA</a:t>
            </a:r>
            <a:r>
              <a:rPr lang="en-US" sz="9600" dirty="0" smtClean="0">
                <a:latin typeface="Times New Roman" pitchFamily="18" charset="0"/>
                <a:cs typeface="Times New Roman" pitchFamily="18" charset="0"/>
              </a:rPr>
              <a:t>.</a:t>
            </a:r>
          </a:p>
          <a:p>
            <a:pPr marL="0" indent="0">
              <a:buNone/>
            </a:pPr>
            <a:endParaRPr lang="en-US" sz="9600" dirty="0">
              <a:latin typeface="Times New Roman" pitchFamily="18" charset="0"/>
              <a:cs typeface="Times New Roman" pitchFamily="18" charset="0"/>
            </a:endParaRPr>
          </a:p>
          <a:p>
            <a:pPr marL="0" lvl="0" indent="0">
              <a:buNone/>
            </a:pPr>
            <a:r>
              <a:rPr lang="en-US" sz="9600" dirty="0" smtClean="0">
                <a:latin typeface="Times New Roman" pitchFamily="18" charset="0"/>
                <a:cs typeface="Times New Roman" pitchFamily="18" charset="0"/>
              </a:rPr>
              <a:t>1. Repeat </a:t>
            </a:r>
            <a:r>
              <a:rPr lang="en-US" sz="9600" dirty="0">
                <a:latin typeface="Times New Roman" pitchFamily="18" charset="0"/>
                <a:cs typeface="Times New Roman" pitchFamily="18" charset="0"/>
              </a:rPr>
              <a:t>Steps 2 and 3 for K=1 to N-1.</a:t>
            </a:r>
          </a:p>
          <a:p>
            <a:pPr marL="0" lvl="0" indent="0">
              <a:buNone/>
            </a:pPr>
            <a:r>
              <a:rPr lang="en-US" sz="9600" dirty="0" smtClean="0">
                <a:latin typeface="Times New Roman" pitchFamily="18" charset="0"/>
                <a:cs typeface="Times New Roman" pitchFamily="18" charset="0"/>
              </a:rPr>
              <a:t>2. 	Set </a:t>
            </a:r>
            <a:r>
              <a:rPr lang="en-US" sz="9600" dirty="0">
                <a:latin typeface="Times New Roman" pitchFamily="18" charset="0"/>
                <a:cs typeface="Times New Roman" pitchFamily="18" charset="0"/>
              </a:rPr>
              <a:t>PTR: </a:t>
            </a:r>
            <a:r>
              <a:rPr lang="en-US" sz="9600" dirty="0" smtClean="0">
                <a:latin typeface="Times New Roman" pitchFamily="18" charset="0"/>
                <a:cs typeface="Times New Roman" pitchFamily="18" charset="0"/>
              </a:rPr>
              <a:t>=1. </a:t>
            </a:r>
            <a:r>
              <a:rPr lang="en-US" sz="9600" dirty="0">
                <a:latin typeface="Times New Roman" pitchFamily="18" charset="0"/>
                <a:cs typeface="Times New Roman" pitchFamily="18" charset="0"/>
              </a:rPr>
              <a:t>[Initializes pass pointer PTR]</a:t>
            </a:r>
          </a:p>
          <a:p>
            <a:pPr marL="0" lvl="0" indent="0">
              <a:buNone/>
            </a:pPr>
            <a:r>
              <a:rPr lang="en-US" sz="9600" dirty="0" smtClean="0">
                <a:latin typeface="Times New Roman" pitchFamily="18" charset="0"/>
                <a:cs typeface="Times New Roman" pitchFamily="18" charset="0"/>
              </a:rPr>
              <a:t>3. </a:t>
            </a:r>
            <a:r>
              <a:rPr lang="en-US" sz="9600" dirty="0">
                <a:latin typeface="Times New Roman" pitchFamily="18" charset="0"/>
                <a:cs typeface="Times New Roman" pitchFamily="18" charset="0"/>
              </a:rPr>
              <a:t>	Repeat while PTR&lt;=N-K: [Executes pass.]</a:t>
            </a:r>
          </a:p>
          <a:p>
            <a:pPr marL="0" indent="0">
              <a:buNone/>
            </a:pPr>
            <a:r>
              <a:rPr lang="en-US" sz="9600" dirty="0">
                <a:latin typeface="Times New Roman" pitchFamily="18" charset="0"/>
                <a:cs typeface="Times New Roman" pitchFamily="18" charset="0"/>
              </a:rPr>
              <a:t>  		</a:t>
            </a:r>
            <a:r>
              <a:rPr lang="en-US" sz="9600" dirty="0" smtClean="0">
                <a:latin typeface="Times New Roman" pitchFamily="18" charset="0"/>
                <a:cs typeface="Times New Roman" pitchFamily="18" charset="0"/>
              </a:rPr>
              <a:t> </a:t>
            </a:r>
            <a:r>
              <a:rPr lang="en-US" sz="9600" dirty="0">
                <a:latin typeface="Times New Roman" pitchFamily="18" charset="0"/>
                <a:cs typeface="Times New Roman" pitchFamily="18" charset="0"/>
              </a:rPr>
              <a:t>(a)If DATA [PTR]&gt;DATA [PTR+1], then:</a:t>
            </a:r>
          </a:p>
          <a:p>
            <a:pPr marL="0" indent="0">
              <a:buNone/>
            </a:pPr>
            <a:r>
              <a:rPr lang="en-US" sz="9600" dirty="0">
                <a:latin typeface="Times New Roman" pitchFamily="18" charset="0"/>
                <a:cs typeface="Times New Roman" pitchFamily="18" charset="0"/>
              </a:rPr>
              <a:t>                           </a:t>
            </a:r>
            <a:r>
              <a:rPr lang="en-US" sz="9600" dirty="0" smtClean="0">
                <a:latin typeface="Times New Roman" pitchFamily="18" charset="0"/>
                <a:cs typeface="Times New Roman" pitchFamily="18" charset="0"/>
              </a:rPr>
              <a:t>  </a:t>
            </a:r>
            <a:r>
              <a:rPr lang="en-US" sz="9600" dirty="0">
                <a:latin typeface="Times New Roman" pitchFamily="18" charset="0"/>
                <a:cs typeface="Times New Roman" pitchFamily="18" charset="0"/>
              </a:rPr>
              <a:t>Interchanges DATA [PTR] and DATA [PTR+1]</a:t>
            </a:r>
          </a:p>
          <a:p>
            <a:pPr marL="0" indent="0">
              <a:buNone/>
            </a:pPr>
            <a:r>
              <a:rPr lang="en-US" sz="9600" dirty="0">
                <a:latin typeface="Times New Roman" pitchFamily="18" charset="0"/>
                <a:cs typeface="Times New Roman" pitchFamily="18" charset="0"/>
              </a:rPr>
              <a:t>                               </a:t>
            </a:r>
            <a:r>
              <a:rPr lang="en-US" sz="9600" dirty="0" smtClean="0">
                <a:latin typeface="Times New Roman" pitchFamily="18" charset="0"/>
                <a:cs typeface="Times New Roman" pitchFamily="18" charset="0"/>
              </a:rPr>
              <a:t>[</a:t>
            </a:r>
            <a:r>
              <a:rPr lang="en-US" sz="9600" dirty="0">
                <a:latin typeface="Times New Roman" pitchFamily="18" charset="0"/>
                <a:cs typeface="Times New Roman" pitchFamily="18" charset="0"/>
              </a:rPr>
              <a:t>End of If structure.]</a:t>
            </a:r>
          </a:p>
          <a:p>
            <a:pPr marL="0" indent="0">
              <a:buNone/>
            </a:pPr>
            <a:r>
              <a:rPr lang="en-US" sz="9600" dirty="0">
                <a:latin typeface="Times New Roman" pitchFamily="18" charset="0"/>
                <a:cs typeface="Times New Roman" pitchFamily="18" charset="0"/>
              </a:rPr>
              <a:t>                        </a:t>
            </a:r>
            <a:r>
              <a:rPr lang="en-US" sz="9600" dirty="0" smtClean="0">
                <a:latin typeface="Times New Roman" pitchFamily="18" charset="0"/>
                <a:cs typeface="Times New Roman" pitchFamily="18" charset="0"/>
              </a:rPr>
              <a:t>  (</a:t>
            </a:r>
            <a:r>
              <a:rPr lang="en-US" sz="9600" dirty="0">
                <a:latin typeface="Times New Roman" pitchFamily="18" charset="0"/>
                <a:cs typeface="Times New Roman" pitchFamily="18" charset="0"/>
              </a:rPr>
              <a:t>b)Set PTR:=PTR+1</a:t>
            </a:r>
          </a:p>
          <a:p>
            <a:pPr marL="0" indent="0">
              <a:buNone/>
            </a:pPr>
            <a:r>
              <a:rPr lang="en-US" sz="9600" dirty="0">
                <a:latin typeface="Times New Roman" pitchFamily="18" charset="0"/>
                <a:cs typeface="Times New Roman" pitchFamily="18" charset="0"/>
              </a:rPr>
              <a:t>                    </a:t>
            </a:r>
            <a:r>
              <a:rPr lang="en-US" sz="9600" dirty="0" smtClean="0">
                <a:latin typeface="Times New Roman" pitchFamily="18" charset="0"/>
                <a:cs typeface="Times New Roman" pitchFamily="18" charset="0"/>
              </a:rPr>
              <a:t> </a:t>
            </a:r>
            <a:r>
              <a:rPr lang="en-US" sz="9600" dirty="0">
                <a:latin typeface="Times New Roman" pitchFamily="18" charset="0"/>
                <a:cs typeface="Times New Roman" pitchFamily="18" charset="0"/>
              </a:rPr>
              <a:t>[End of inner loop.]</a:t>
            </a:r>
          </a:p>
          <a:p>
            <a:pPr marL="0" indent="0">
              <a:buNone/>
            </a:pPr>
            <a:r>
              <a:rPr lang="en-US" sz="9600" dirty="0">
                <a:latin typeface="Times New Roman" pitchFamily="18" charset="0"/>
                <a:cs typeface="Times New Roman" pitchFamily="18" charset="0"/>
              </a:rPr>
              <a:t>       </a:t>
            </a:r>
            <a:r>
              <a:rPr lang="en-US" sz="9600" dirty="0" smtClean="0">
                <a:latin typeface="Times New Roman" pitchFamily="18" charset="0"/>
                <a:cs typeface="Times New Roman" pitchFamily="18" charset="0"/>
              </a:rPr>
              <a:t>[</a:t>
            </a:r>
            <a:r>
              <a:rPr lang="en-US" sz="9600" dirty="0">
                <a:latin typeface="Times New Roman" pitchFamily="18" charset="0"/>
                <a:cs typeface="Times New Roman" pitchFamily="18" charset="0"/>
              </a:rPr>
              <a:t>End Step1 of outer loop.]</a:t>
            </a:r>
          </a:p>
          <a:p>
            <a:pPr marL="0" lvl="0" indent="0">
              <a:buNone/>
            </a:pPr>
            <a:r>
              <a:rPr lang="en-US" sz="9600" dirty="0" smtClean="0">
                <a:latin typeface="Times New Roman" pitchFamily="18" charset="0"/>
                <a:cs typeface="Times New Roman" pitchFamily="18" charset="0"/>
              </a:rPr>
              <a:t>4. Exit</a:t>
            </a:r>
            <a:r>
              <a:rPr lang="en-US" sz="9600" dirty="0">
                <a:latin typeface="Times New Roman" pitchFamily="18" charset="0"/>
                <a:cs typeface="Times New Roman" pitchFamily="18" charset="0"/>
              </a:rPr>
              <a:t>.</a:t>
            </a:r>
          </a:p>
          <a:p>
            <a:endParaRPr lang="en-US" dirty="0"/>
          </a:p>
        </p:txBody>
      </p:sp>
    </p:spTree>
    <p:extLst>
      <p:ext uri="{BB962C8B-B14F-4D97-AF65-F5344CB8AC3E}">
        <p14:creationId xmlns:p14="http://schemas.microsoft.com/office/powerpoint/2010/main" val="643480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1470025"/>
          </a:xfrm>
        </p:spPr>
        <p:txBody>
          <a:bodyPr/>
          <a:lstStyle/>
          <a:p>
            <a:r>
              <a:rPr lang="en-US" dirty="0" smtClean="0">
                <a:solidFill>
                  <a:srgbClr val="FF0000"/>
                </a:solidFill>
              </a:rPr>
              <a:t>Quick </a:t>
            </a:r>
            <a:r>
              <a:rPr lang="en-US" dirty="0" smtClean="0">
                <a:solidFill>
                  <a:srgbClr val="FF0000"/>
                </a:solidFill>
                <a:latin typeface="Times New Roman" pitchFamily="18" charset="0"/>
                <a:cs typeface="Times New Roman" pitchFamily="18" charset="0"/>
              </a:rPr>
              <a:t>Sort</a:t>
            </a:r>
            <a:endParaRPr lang="en-US" dirty="0">
              <a:solidFill>
                <a:srgbClr val="FF0000"/>
              </a:solidFill>
              <a:latin typeface="Times New Roman" pitchFamily="18" charset="0"/>
              <a:cs typeface="Times New Roman" pitchFamily="18" charset="0"/>
            </a:endParaRPr>
          </a:p>
        </p:txBody>
      </p:sp>
      <p:sp>
        <p:nvSpPr>
          <p:cNvPr id="3" name="Subtitle 2"/>
          <p:cNvSpPr>
            <a:spLocks noGrp="1"/>
          </p:cNvSpPr>
          <p:nvPr>
            <p:ph type="subTitle" idx="1"/>
          </p:nvPr>
        </p:nvSpPr>
        <p:spPr>
          <a:xfrm>
            <a:off x="685800" y="1295400"/>
            <a:ext cx="7924800" cy="5486400"/>
          </a:xfrm>
        </p:spPr>
        <p:txBody>
          <a:bodyPr>
            <a:noAutofit/>
          </a:bodyPr>
          <a:lstStyle/>
          <a:p>
            <a:pPr algn="just" fontAlgn="base"/>
            <a:r>
              <a:rPr lang="en-US" dirty="0" smtClean="0">
                <a:solidFill>
                  <a:schemeClr val="tx1"/>
                </a:solidFill>
              </a:rPr>
              <a:t>Quick Sort </a:t>
            </a:r>
            <a:r>
              <a:rPr lang="en-US" dirty="0">
                <a:solidFill>
                  <a:schemeClr val="tx1"/>
                </a:solidFill>
              </a:rPr>
              <a:t>is a Divide and Conquer algorithm. It picks an element as pivot and partitions the given array around the picked pivot. There are many </a:t>
            </a:r>
            <a:r>
              <a:rPr lang="en-US" dirty="0" smtClean="0">
                <a:solidFill>
                  <a:schemeClr val="tx1"/>
                </a:solidFill>
              </a:rPr>
              <a:t>different versions </a:t>
            </a:r>
            <a:r>
              <a:rPr lang="en-US" dirty="0">
                <a:solidFill>
                  <a:schemeClr val="tx1"/>
                </a:solidFill>
              </a:rPr>
              <a:t>of </a:t>
            </a:r>
            <a:r>
              <a:rPr lang="en-US" dirty="0" smtClean="0">
                <a:solidFill>
                  <a:schemeClr val="tx1"/>
                </a:solidFill>
              </a:rPr>
              <a:t>quick Sort </a:t>
            </a:r>
            <a:r>
              <a:rPr lang="en-US" dirty="0">
                <a:solidFill>
                  <a:schemeClr val="tx1"/>
                </a:solidFill>
              </a:rPr>
              <a:t>that pick pivot in different ways.</a:t>
            </a:r>
          </a:p>
          <a:p>
            <a:pPr marL="342900" indent="-342900" algn="l" fontAlgn="base">
              <a:buFont typeface="Arial" pitchFamily="34" charset="0"/>
              <a:buChar char="•"/>
            </a:pPr>
            <a:r>
              <a:rPr lang="en-US" dirty="0">
                <a:solidFill>
                  <a:schemeClr val="tx1"/>
                </a:solidFill>
              </a:rPr>
              <a:t>Always pick first element as pivot.</a:t>
            </a:r>
          </a:p>
          <a:p>
            <a:pPr marL="342900" indent="-342900" algn="l" fontAlgn="base">
              <a:buFont typeface="Arial" pitchFamily="34" charset="0"/>
              <a:buChar char="•"/>
            </a:pPr>
            <a:r>
              <a:rPr lang="en-US" dirty="0">
                <a:solidFill>
                  <a:schemeClr val="tx1"/>
                </a:solidFill>
              </a:rPr>
              <a:t>Always pick last element as pivot (implemented below)</a:t>
            </a:r>
          </a:p>
          <a:p>
            <a:pPr marL="342900" indent="-342900" algn="l" fontAlgn="base">
              <a:buFont typeface="Arial" pitchFamily="34" charset="0"/>
              <a:buChar char="•"/>
            </a:pPr>
            <a:r>
              <a:rPr lang="en-US" dirty="0">
                <a:solidFill>
                  <a:schemeClr val="tx1"/>
                </a:solidFill>
              </a:rPr>
              <a:t>Pick a random element as pivot.</a:t>
            </a:r>
          </a:p>
          <a:p>
            <a:pPr marL="342900" indent="-342900" algn="l" fontAlgn="base">
              <a:buFont typeface="Arial" pitchFamily="34" charset="0"/>
              <a:buChar char="•"/>
            </a:pPr>
            <a:r>
              <a:rPr lang="en-US" dirty="0">
                <a:solidFill>
                  <a:schemeClr val="tx1"/>
                </a:solidFill>
              </a:rPr>
              <a:t>Pick median as pivot.</a:t>
            </a:r>
          </a:p>
          <a:p>
            <a:pPr algn="l"/>
            <a:endParaRPr lang="en-US" dirty="0"/>
          </a:p>
        </p:txBody>
      </p:sp>
    </p:spTree>
    <p:extLst>
      <p:ext uri="{BB962C8B-B14F-4D97-AF65-F5344CB8AC3E}">
        <p14:creationId xmlns:p14="http://schemas.microsoft.com/office/powerpoint/2010/main" val="17995855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Quick </a:t>
            </a:r>
            <a:r>
              <a:rPr lang="en-US" dirty="0">
                <a:solidFill>
                  <a:srgbClr val="FF0000"/>
                </a:solidFill>
                <a:latin typeface="Times New Roman" pitchFamily="18" charset="0"/>
                <a:cs typeface="Times New Roman" pitchFamily="18" charset="0"/>
              </a:rPr>
              <a:t>Sort</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b="1" dirty="0"/>
              <a:t>Algorithm:</a:t>
            </a:r>
            <a:endParaRPr lang="en-US" dirty="0" smtClean="0"/>
          </a:p>
          <a:p>
            <a:r>
              <a:rPr lang="en-US" dirty="0" smtClean="0"/>
              <a:t>QUICKSORT</a:t>
            </a:r>
            <a:r>
              <a:rPr lang="en-US" dirty="0"/>
              <a:t> (array A, start, end)     </a:t>
            </a:r>
          </a:p>
          <a:p>
            <a:r>
              <a:rPr lang="en-US" dirty="0"/>
              <a:t>{  </a:t>
            </a:r>
          </a:p>
          <a:p>
            <a:r>
              <a:rPr lang="en-US" dirty="0"/>
              <a:t> 1 </a:t>
            </a:r>
            <a:r>
              <a:rPr lang="en-US" b="1" dirty="0"/>
              <a:t>if</a:t>
            </a:r>
            <a:r>
              <a:rPr lang="en-US" dirty="0"/>
              <a:t> (start &lt; end)     </a:t>
            </a:r>
          </a:p>
          <a:p>
            <a:r>
              <a:rPr lang="en-US" dirty="0"/>
              <a:t> 2 {  </a:t>
            </a:r>
          </a:p>
          <a:p>
            <a:r>
              <a:rPr lang="en-US" dirty="0"/>
              <a:t>3 p = partition(A, start, end)  </a:t>
            </a:r>
          </a:p>
          <a:p>
            <a:r>
              <a:rPr lang="en-US" dirty="0"/>
              <a:t>4 QUICKSORT (A, start, p - 1)    </a:t>
            </a:r>
          </a:p>
          <a:p>
            <a:r>
              <a:rPr lang="en-US" dirty="0"/>
              <a:t>5 QUICKSORT (A, p + 1, end)    </a:t>
            </a:r>
          </a:p>
          <a:p>
            <a:r>
              <a:rPr lang="en-US" dirty="0"/>
              <a:t>6 }   </a:t>
            </a:r>
          </a:p>
          <a:p>
            <a:r>
              <a:rPr lang="en-US" dirty="0"/>
              <a:t>}  </a:t>
            </a:r>
          </a:p>
          <a:p>
            <a:pPr marL="0" indent="0">
              <a:buNone/>
            </a:pPr>
            <a:endParaRPr lang="en-US" dirty="0" smtClean="0"/>
          </a:p>
          <a:p>
            <a:pPr marL="0" indent="0">
              <a:buNone/>
            </a:pPr>
            <a:r>
              <a:rPr lang="en-US" b="1" i="1" dirty="0" smtClean="0"/>
              <a:t>PTO continue…</a:t>
            </a:r>
            <a:endParaRPr lang="en-US" b="1" i="1" dirty="0"/>
          </a:p>
        </p:txBody>
      </p:sp>
    </p:spTree>
    <p:extLst>
      <p:ext uri="{BB962C8B-B14F-4D97-AF65-F5344CB8AC3E}">
        <p14:creationId xmlns:p14="http://schemas.microsoft.com/office/powerpoint/2010/main" val="375881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77500" lnSpcReduction="20000"/>
          </a:bodyPr>
          <a:lstStyle/>
          <a:p>
            <a:pPr marL="0" indent="0">
              <a:buNone/>
            </a:pPr>
            <a:r>
              <a:rPr lang="en-US" b="1" dirty="0" smtClean="0"/>
              <a:t> Partition Algorithm: </a:t>
            </a:r>
            <a:r>
              <a:rPr lang="en-US" dirty="0"/>
              <a:t>The partition algorithm rearranges the sub-arrays in a place</a:t>
            </a:r>
            <a:r>
              <a:rPr lang="en-US" dirty="0" smtClean="0"/>
              <a:t>.</a:t>
            </a:r>
          </a:p>
          <a:p>
            <a:pPr marL="0" indent="0">
              <a:buNone/>
            </a:pPr>
            <a:endParaRPr lang="en-US" dirty="0" smtClean="0"/>
          </a:p>
          <a:p>
            <a:r>
              <a:rPr lang="en-US" dirty="0"/>
              <a:t>PARTITION (array A, start, end)     </a:t>
            </a:r>
          </a:p>
          <a:p>
            <a:r>
              <a:rPr lang="en-US" dirty="0"/>
              <a:t>{  </a:t>
            </a:r>
          </a:p>
          <a:p>
            <a:r>
              <a:rPr lang="en-US" dirty="0"/>
              <a:t> 1 pivot ? A[end]     </a:t>
            </a:r>
          </a:p>
          <a:p>
            <a:r>
              <a:rPr lang="en-US" dirty="0"/>
              <a:t> 2 i ? start-1     </a:t>
            </a:r>
          </a:p>
          <a:p>
            <a:r>
              <a:rPr lang="en-US" dirty="0"/>
              <a:t> 3 </a:t>
            </a:r>
            <a:r>
              <a:rPr lang="en-US" b="1" dirty="0"/>
              <a:t>for</a:t>
            </a:r>
            <a:r>
              <a:rPr lang="en-US" dirty="0"/>
              <a:t> j ? start to end -1 {  </a:t>
            </a:r>
          </a:p>
          <a:p>
            <a:r>
              <a:rPr lang="en-US" dirty="0"/>
              <a:t> 4 </a:t>
            </a:r>
            <a:r>
              <a:rPr lang="en-US" b="1" dirty="0"/>
              <a:t>do</a:t>
            </a:r>
            <a:r>
              <a:rPr lang="en-US" dirty="0"/>
              <a:t> </a:t>
            </a:r>
            <a:r>
              <a:rPr lang="en-US" b="1" dirty="0"/>
              <a:t>if</a:t>
            </a:r>
            <a:r>
              <a:rPr lang="en-US" dirty="0"/>
              <a:t> (A[j] &lt; pivot) {    </a:t>
            </a:r>
          </a:p>
          <a:p>
            <a:r>
              <a:rPr lang="en-US" dirty="0"/>
              <a:t> 5 then i ? i + 1     </a:t>
            </a:r>
          </a:p>
          <a:p>
            <a:r>
              <a:rPr lang="en-US" dirty="0"/>
              <a:t> 6 swap A[i] with A[j]   </a:t>
            </a:r>
          </a:p>
          <a:p>
            <a:r>
              <a:rPr lang="en-US" dirty="0"/>
              <a:t> 7  }}   </a:t>
            </a:r>
          </a:p>
          <a:p>
            <a:r>
              <a:rPr lang="en-US" dirty="0"/>
              <a:t> 8 swap A[i+1] with A[end]     </a:t>
            </a:r>
          </a:p>
          <a:p>
            <a:r>
              <a:rPr lang="en-US" dirty="0"/>
              <a:t> 9 </a:t>
            </a:r>
            <a:r>
              <a:rPr lang="en-US" b="1" dirty="0"/>
              <a:t>return</a:t>
            </a:r>
            <a:r>
              <a:rPr lang="en-US" dirty="0"/>
              <a:t> i+1  </a:t>
            </a:r>
          </a:p>
          <a:p>
            <a:r>
              <a:rPr lang="en-US" dirty="0"/>
              <a:t>}  </a:t>
            </a:r>
          </a:p>
          <a:p>
            <a:pPr marL="0" indent="0">
              <a:buNone/>
            </a:pPr>
            <a:endParaRPr lang="en-US" dirty="0"/>
          </a:p>
        </p:txBody>
      </p:sp>
    </p:spTree>
    <p:extLst>
      <p:ext uri="{BB962C8B-B14F-4D97-AF65-F5344CB8AC3E}">
        <p14:creationId xmlns:p14="http://schemas.microsoft.com/office/powerpoint/2010/main" val="1998399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0"/>
            <a:ext cx="8763000" cy="6858000"/>
          </a:xfrm>
        </p:spPr>
      </p:pic>
    </p:spTree>
    <p:extLst>
      <p:ext uri="{BB962C8B-B14F-4D97-AF65-F5344CB8AC3E}">
        <p14:creationId xmlns:p14="http://schemas.microsoft.com/office/powerpoint/2010/main" val="3310268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99948" y="1905761"/>
            <a:ext cx="7664450" cy="3118803"/>
          </a:xfrm>
          <a:prstGeom prst="rect">
            <a:avLst/>
          </a:prstGeom>
        </p:spPr>
        <p:txBody>
          <a:bodyPr vert="horz" wrap="square" lIns="0" tIns="12700" rIns="0" bIns="0" rtlCol="0">
            <a:spAutoFit/>
          </a:bodyPr>
          <a:lstStyle/>
          <a:p>
            <a:pPr marL="469265" marR="67945" indent="-457200" algn="just">
              <a:lnSpc>
                <a:spcPct val="100000"/>
              </a:lnSpc>
              <a:spcBef>
                <a:spcPts val="100"/>
              </a:spcBef>
              <a:buClr>
                <a:srgbClr val="D16248"/>
              </a:buClr>
              <a:buSzPct val="80000"/>
              <a:buFont typeface="Arial" pitchFamily="34" charset="0"/>
              <a:buChar char="•"/>
              <a:tabLst>
                <a:tab pos="397510" algn="l"/>
              </a:tabLst>
            </a:pPr>
            <a:r>
              <a:rPr sz="2800" spc="-5" dirty="0">
                <a:cs typeface="Arial"/>
              </a:rPr>
              <a:t>Merge </a:t>
            </a:r>
            <a:r>
              <a:rPr sz="2800" dirty="0">
                <a:cs typeface="Arial"/>
              </a:rPr>
              <a:t>sort </a:t>
            </a:r>
            <a:r>
              <a:rPr sz="2800" spc="-5" dirty="0">
                <a:cs typeface="Arial"/>
              </a:rPr>
              <a:t>is a sorting technique based </a:t>
            </a:r>
            <a:r>
              <a:rPr sz="2800" spc="-375" dirty="0">
                <a:cs typeface="Arial"/>
              </a:rPr>
              <a:t>on  </a:t>
            </a:r>
            <a:r>
              <a:rPr sz="2800" dirty="0">
                <a:cs typeface="Arial"/>
              </a:rPr>
              <a:t>divide </a:t>
            </a:r>
            <a:r>
              <a:rPr sz="2800" spc="-5" dirty="0">
                <a:cs typeface="Arial"/>
              </a:rPr>
              <a:t>and conquer technique. </a:t>
            </a:r>
            <a:r>
              <a:rPr sz="2800" dirty="0">
                <a:cs typeface="Arial"/>
              </a:rPr>
              <a:t>With worst-  case </a:t>
            </a:r>
            <a:r>
              <a:rPr sz="2800" spc="-10" dirty="0">
                <a:cs typeface="Arial"/>
              </a:rPr>
              <a:t>time </a:t>
            </a:r>
            <a:r>
              <a:rPr sz="2800" spc="-5" dirty="0">
                <a:cs typeface="Arial"/>
              </a:rPr>
              <a:t>complexity being Ο(n </a:t>
            </a:r>
            <a:r>
              <a:rPr sz="2800" dirty="0">
                <a:cs typeface="Arial"/>
              </a:rPr>
              <a:t>log </a:t>
            </a:r>
            <a:r>
              <a:rPr sz="2800" spc="-5" dirty="0">
                <a:cs typeface="Arial"/>
              </a:rPr>
              <a:t>n), it is  one </a:t>
            </a:r>
            <a:r>
              <a:rPr sz="2800" dirty="0">
                <a:cs typeface="Arial"/>
              </a:rPr>
              <a:t>of the most </a:t>
            </a:r>
            <a:r>
              <a:rPr sz="2800" spc="-5" dirty="0">
                <a:cs typeface="Arial"/>
              </a:rPr>
              <a:t>respected</a:t>
            </a:r>
            <a:r>
              <a:rPr sz="2800" spc="-50" dirty="0">
                <a:cs typeface="Arial"/>
              </a:rPr>
              <a:t> </a:t>
            </a:r>
            <a:r>
              <a:rPr sz="2800" spc="-5" dirty="0">
                <a:cs typeface="Arial"/>
              </a:rPr>
              <a:t>algorithms.</a:t>
            </a:r>
            <a:endParaRPr sz="2800" dirty="0">
              <a:cs typeface="Arial"/>
            </a:endParaRPr>
          </a:p>
          <a:p>
            <a:pPr marL="469265" marR="5080" indent="-457200" algn="just">
              <a:lnSpc>
                <a:spcPct val="100000"/>
              </a:lnSpc>
              <a:spcBef>
                <a:spcPts val="720"/>
              </a:spcBef>
              <a:buClr>
                <a:srgbClr val="D16248"/>
              </a:buClr>
              <a:buSzPct val="80000"/>
              <a:buFont typeface="Arial" pitchFamily="34" charset="0"/>
              <a:buChar char="•"/>
              <a:tabLst>
                <a:tab pos="397510" algn="l"/>
              </a:tabLst>
            </a:pPr>
            <a:r>
              <a:rPr sz="2800" spc="-5" dirty="0">
                <a:cs typeface="Arial"/>
              </a:rPr>
              <a:t>Merge </a:t>
            </a:r>
            <a:r>
              <a:rPr sz="2800" dirty="0">
                <a:cs typeface="Arial"/>
              </a:rPr>
              <a:t>sort first divides the </a:t>
            </a:r>
            <a:r>
              <a:rPr sz="2800" spc="-5" dirty="0">
                <a:cs typeface="Arial"/>
              </a:rPr>
              <a:t>array into </a:t>
            </a:r>
            <a:r>
              <a:rPr sz="2800" spc="-60" dirty="0">
                <a:cs typeface="Arial"/>
              </a:rPr>
              <a:t>equal  </a:t>
            </a:r>
            <a:r>
              <a:rPr sz="2800" spc="-5" dirty="0">
                <a:cs typeface="Arial"/>
              </a:rPr>
              <a:t>halves and then combines </a:t>
            </a:r>
            <a:r>
              <a:rPr sz="2800" dirty="0">
                <a:cs typeface="Arial"/>
              </a:rPr>
              <a:t>them in </a:t>
            </a:r>
            <a:r>
              <a:rPr sz="2800" spc="-5" dirty="0">
                <a:cs typeface="Arial"/>
              </a:rPr>
              <a:t>a</a:t>
            </a:r>
            <a:r>
              <a:rPr sz="2800" spc="-40" dirty="0">
                <a:cs typeface="Arial"/>
              </a:rPr>
              <a:t> </a:t>
            </a:r>
            <a:r>
              <a:rPr sz="2800" spc="-5" dirty="0">
                <a:cs typeface="Arial"/>
              </a:rPr>
              <a:t>sorted  </a:t>
            </a:r>
            <a:r>
              <a:rPr sz="2800" spc="-30" dirty="0">
                <a:cs typeface="Arial"/>
              </a:rPr>
              <a:t>manner.</a:t>
            </a:r>
            <a:endParaRPr sz="2800" dirty="0">
              <a:cs typeface="Arial"/>
            </a:endParaRPr>
          </a:p>
        </p:txBody>
      </p:sp>
      <p:sp>
        <p:nvSpPr>
          <p:cNvPr id="6" name="Title 1"/>
          <p:cNvSpPr txBox="1">
            <a:spLocks/>
          </p:cNvSpPr>
          <p:nvPr/>
        </p:nvSpPr>
        <p:spPr>
          <a:xfrm>
            <a:off x="476081" y="457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FF0000"/>
                </a:solidFill>
              </a:rPr>
              <a:t>Merge Sort</a:t>
            </a:r>
          </a:p>
        </p:txBody>
      </p:sp>
    </p:spTree>
    <p:extLst>
      <p:ext uri="{BB962C8B-B14F-4D97-AF65-F5344CB8AC3E}">
        <p14:creationId xmlns:p14="http://schemas.microsoft.com/office/powerpoint/2010/main" val="1767731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99948" y="1907286"/>
            <a:ext cx="7964170" cy="3183255"/>
          </a:xfrm>
          <a:prstGeom prst="rect">
            <a:avLst/>
          </a:prstGeom>
        </p:spPr>
        <p:txBody>
          <a:bodyPr vert="horz" wrap="square" lIns="0" tIns="12065" rIns="0" bIns="0" rtlCol="0">
            <a:spAutoFit/>
          </a:bodyPr>
          <a:lstStyle/>
          <a:p>
            <a:pPr marL="309880" marR="150495" indent="-309880" algn="just">
              <a:lnSpc>
                <a:spcPct val="100000"/>
              </a:lnSpc>
              <a:spcBef>
                <a:spcPts val="95"/>
              </a:spcBef>
              <a:buSzPct val="96428"/>
              <a:buAutoNum type="arabicPeriod"/>
              <a:tabLst>
                <a:tab pos="309880" algn="l"/>
              </a:tabLst>
            </a:pPr>
            <a:r>
              <a:rPr sz="2800" dirty="0">
                <a:cs typeface="Arial"/>
              </a:rPr>
              <a:t>Divide: </a:t>
            </a:r>
            <a:r>
              <a:rPr sz="2800" spc="-5" dirty="0">
                <a:cs typeface="Arial"/>
              </a:rPr>
              <a:t>Divide the </a:t>
            </a:r>
            <a:r>
              <a:rPr sz="2800" dirty="0">
                <a:cs typeface="Arial"/>
              </a:rPr>
              <a:t>unsorted list </a:t>
            </a:r>
            <a:r>
              <a:rPr sz="2800" spc="-5" dirty="0">
                <a:cs typeface="Arial"/>
              </a:rPr>
              <a:t>into two sub </a:t>
            </a:r>
            <a:r>
              <a:rPr sz="2800" dirty="0">
                <a:cs typeface="Arial"/>
              </a:rPr>
              <a:t>lists  </a:t>
            </a:r>
            <a:r>
              <a:rPr sz="2800" spc="-5" dirty="0">
                <a:cs typeface="Arial"/>
              </a:rPr>
              <a:t>of about </a:t>
            </a:r>
            <a:r>
              <a:rPr sz="2800" dirty="0">
                <a:cs typeface="Arial"/>
              </a:rPr>
              <a:t>half the</a:t>
            </a:r>
            <a:r>
              <a:rPr sz="2800" spc="-15" dirty="0">
                <a:cs typeface="Arial"/>
              </a:rPr>
              <a:t> </a:t>
            </a:r>
            <a:r>
              <a:rPr sz="2800" dirty="0">
                <a:cs typeface="Arial"/>
              </a:rPr>
              <a:t>size.</a:t>
            </a:r>
          </a:p>
          <a:p>
            <a:pPr marL="309880" marR="5080" indent="-309880" algn="just">
              <a:lnSpc>
                <a:spcPct val="100000"/>
              </a:lnSpc>
              <a:spcBef>
                <a:spcPts val="670"/>
              </a:spcBef>
              <a:buSzPct val="96428"/>
              <a:buAutoNum type="arabicPeriod"/>
              <a:tabLst>
                <a:tab pos="309880" algn="l"/>
                <a:tab pos="2295525" algn="l"/>
                <a:tab pos="4311015" algn="l"/>
              </a:tabLst>
            </a:pPr>
            <a:r>
              <a:rPr sz="2800" spc="-5" dirty="0">
                <a:cs typeface="Arial"/>
              </a:rPr>
              <a:t>Conquer: Sort each of the two sub lists  </a:t>
            </a:r>
            <a:r>
              <a:rPr sz="2800" dirty="0">
                <a:cs typeface="Arial"/>
              </a:rPr>
              <a:t>recursively</a:t>
            </a:r>
            <a:r>
              <a:rPr lang="en-US" sz="2800" dirty="0">
                <a:cs typeface="Arial"/>
              </a:rPr>
              <a:t> </a:t>
            </a:r>
            <a:r>
              <a:rPr sz="2800" spc="-5" dirty="0">
                <a:cs typeface="Arial"/>
              </a:rPr>
              <a:t>until we </a:t>
            </a:r>
            <a:r>
              <a:rPr sz="2800" dirty="0">
                <a:cs typeface="Arial"/>
              </a:rPr>
              <a:t>have list </a:t>
            </a:r>
            <a:r>
              <a:rPr sz="2800" spc="-5" dirty="0">
                <a:cs typeface="Arial"/>
              </a:rPr>
              <a:t>sizes of length 1,in  which </a:t>
            </a:r>
            <a:r>
              <a:rPr sz="2800" dirty="0">
                <a:cs typeface="Arial"/>
              </a:rPr>
              <a:t>case </a:t>
            </a:r>
            <a:r>
              <a:rPr sz="2800" spc="-5" dirty="0">
                <a:cs typeface="Arial"/>
              </a:rPr>
              <a:t>the</a:t>
            </a:r>
            <a:r>
              <a:rPr sz="2800" spc="40" dirty="0">
                <a:cs typeface="Arial"/>
              </a:rPr>
              <a:t> </a:t>
            </a:r>
            <a:r>
              <a:rPr sz="2800" spc="-5" dirty="0">
                <a:cs typeface="Arial"/>
              </a:rPr>
              <a:t>list</a:t>
            </a:r>
            <a:r>
              <a:rPr sz="2800" spc="15" dirty="0">
                <a:cs typeface="Arial"/>
              </a:rPr>
              <a:t> </a:t>
            </a:r>
            <a:r>
              <a:rPr sz="2800" spc="-5" dirty="0">
                <a:cs typeface="Arial"/>
              </a:rPr>
              <a:t>itself</a:t>
            </a:r>
            <a:r>
              <a:rPr lang="en-US" sz="2800" spc="-5" dirty="0">
                <a:cs typeface="Arial"/>
              </a:rPr>
              <a:t> </a:t>
            </a:r>
            <a:r>
              <a:rPr sz="2800" spc="-5" dirty="0">
                <a:cs typeface="Arial"/>
              </a:rPr>
              <a:t>is</a:t>
            </a:r>
            <a:r>
              <a:rPr sz="2800" spc="-10" dirty="0">
                <a:cs typeface="Arial"/>
              </a:rPr>
              <a:t> </a:t>
            </a:r>
            <a:r>
              <a:rPr sz="2800" dirty="0">
                <a:cs typeface="Arial"/>
              </a:rPr>
              <a:t>returned.</a:t>
            </a:r>
          </a:p>
          <a:p>
            <a:pPr marL="309880" marR="421640" indent="-309880" algn="just">
              <a:lnSpc>
                <a:spcPct val="100000"/>
              </a:lnSpc>
              <a:spcBef>
                <a:spcPts val="675"/>
              </a:spcBef>
              <a:buSzPct val="96428"/>
              <a:buAutoNum type="arabicPeriod"/>
              <a:tabLst>
                <a:tab pos="309880" algn="l"/>
              </a:tabLst>
            </a:pPr>
            <a:r>
              <a:rPr sz="2800" spc="-5" dirty="0">
                <a:cs typeface="Arial"/>
              </a:rPr>
              <a:t>Combine: Merge the </a:t>
            </a:r>
            <a:r>
              <a:rPr sz="2800" dirty="0">
                <a:cs typeface="Arial"/>
              </a:rPr>
              <a:t>two-sorted sub lists back  into one sorted </a:t>
            </a:r>
            <a:r>
              <a:rPr sz="2800" spc="-5" dirty="0">
                <a:cs typeface="Arial"/>
              </a:rPr>
              <a:t>list.</a:t>
            </a:r>
            <a:endParaRPr sz="2800" dirty="0">
              <a:cs typeface="Arial"/>
            </a:endParaRPr>
          </a:p>
        </p:txBody>
      </p:sp>
      <p:sp>
        <p:nvSpPr>
          <p:cNvPr id="6" name="Title 1"/>
          <p:cNvSpPr txBox="1">
            <a:spLocks/>
          </p:cNvSpPr>
          <p:nvPr/>
        </p:nvSpPr>
        <p:spPr>
          <a:xfrm>
            <a:off x="476081" y="457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FF0000"/>
                </a:solidFill>
              </a:rPr>
              <a:t>Divide and Conquer</a:t>
            </a:r>
          </a:p>
        </p:txBody>
      </p:sp>
    </p:spTree>
    <p:extLst>
      <p:ext uri="{BB962C8B-B14F-4D97-AF65-F5344CB8AC3E}">
        <p14:creationId xmlns:p14="http://schemas.microsoft.com/office/powerpoint/2010/main" val="3841499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676400" y="1524000"/>
            <a:ext cx="6292215" cy="4752583"/>
          </a:xfrm>
          <a:prstGeom prst="rect">
            <a:avLst/>
          </a:prstGeom>
        </p:spPr>
        <p:txBody>
          <a:bodyPr vert="horz" wrap="square" lIns="0" tIns="12700" rIns="0" bIns="0" rtlCol="0">
            <a:spAutoFit/>
          </a:bodyPr>
          <a:lstStyle/>
          <a:p>
            <a:pPr fontAlgn="base"/>
            <a:r>
              <a:rPr lang="en-US" sz="2800" b="1" dirty="0">
                <a:solidFill>
                  <a:srgbClr val="273239"/>
                </a:solidFill>
                <a:latin typeface="urw-din"/>
              </a:rPr>
              <a:t>step 1: start</a:t>
            </a:r>
          </a:p>
          <a:p>
            <a:pPr fontAlgn="base"/>
            <a:r>
              <a:rPr lang="en-US" sz="2800" b="1" dirty="0">
                <a:solidFill>
                  <a:srgbClr val="273239"/>
                </a:solidFill>
                <a:latin typeface="urw-din"/>
              </a:rPr>
              <a:t>step 2: declare array and left, right, mid variable</a:t>
            </a:r>
          </a:p>
          <a:p>
            <a:pPr fontAlgn="base"/>
            <a:r>
              <a:rPr lang="en-US" sz="2800" b="1" dirty="0">
                <a:solidFill>
                  <a:srgbClr val="273239"/>
                </a:solidFill>
                <a:latin typeface="urw-din"/>
              </a:rPr>
              <a:t>step 3: perform merge function.</a:t>
            </a:r>
            <a:br>
              <a:rPr lang="en-US" sz="2800" b="1" dirty="0">
                <a:solidFill>
                  <a:srgbClr val="273239"/>
                </a:solidFill>
                <a:latin typeface="urw-din"/>
              </a:rPr>
            </a:br>
            <a:r>
              <a:rPr lang="en-US" sz="2800" b="1" dirty="0">
                <a:solidFill>
                  <a:srgbClr val="273239"/>
                </a:solidFill>
                <a:latin typeface="urw-din"/>
              </a:rPr>
              <a:t>    if left &gt; right</a:t>
            </a:r>
            <a:br>
              <a:rPr lang="en-US" sz="2800" b="1" dirty="0">
                <a:solidFill>
                  <a:srgbClr val="273239"/>
                </a:solidFill>
                <a:latin typeface="urw-din"/>
              </a:rPr>
            </a:br>
            <a:r>
              <a:rPr lang="en-US" sz="2800" b="1" dirty="0">
                <a:solidFill>
                  <a:srgbClr val="273239"/>
                </a:solidFill>
                <a:latin typeface="urw-din"/>
              </a:rPr>
              <a:t>        return</a:t>
            </a:r>
            <a:br>
              <a:rPr lang="en-US" sz="2800" b="1" dirty="0">
                <a:solidFill>
                  <a:srgbClr val="273239"/>
                </a:solidFill>
                <a:latin typeface="urw-din"/>
              </a:rPr>
            </a:br>
            <a:r>
              <a:rPr lang="en-US" sz="2800" b="1" dirty="0">
                <a:solidFill>
                  <a:srgbClr val="273239"/>
                </a:solidFill>
                <a:latin typeface="urw-din"/>
              </a:rPr>
              <a:t>    mid= (</a:t>
            </a:r>
            <a:r>
              <a:rPr lang="en-US" sz="2800" b="1" dirty="0" err="1">
                <a:solidFill>
                  <a:srgbClr val="273239"/>
                </a:solidFill>
                <a:latin typeface="urw-din"/>
              </a:rPr>
              <a:t>left+right</a:t>
            </a:r>
            <a:r>
              <a:rPr lang="en-US" sz="2800" b="1" dirty="0">
                <a:solidFill>
                  <a:srgbClr val="273239"/>
                </a:solidFill>
                <a:latin typeface="urw-din"/>
              </a:rPr>
              <a:t>)/2</a:t>
            </a:r>
            <a:br>
              <a:rPr lang="en-US" sz="2800" b="1" dirty="0">
                <a:solidFill>
                  <a:srgbClr val="273239"/>
                </a:solidFill>
                <a:latin typeface="urw-din"/>
              </a:rPr>
            </a:br>
            <a:r>
              <a:rPr lang="en-US" sz="2800" b="1" dirty="0">
                <a:solidFill>
                  <a:srgbClr val="273239"/>
                </a:solidFill>
                <a:latin typeface="urw-din"/>
              </a:rPr>
              <a:t>    </a:t>
            </a:r>
            <a:r>
              <a:rPr lang="en-US" sz="2800" b="1" dirty="0" err="1">
                <a:solidFill>
                  <a:srgbClr val="273239"/>
                </a:solidFill>
                <a:latin typeface="urw-din"/>
              </a:rPr>
              <a:t>mergesort</a:t>
            </a:r>
            <a:r>
              <a:rPr lang="en-US" sz="2800" b="1" dirty="0">
                <a:solidFill>
                  <a:srgbClr val="273239"/>
                </a:solidFill>
                <a:latin typeface="urw-din"/>
              </a:rPr>
              <a:t>(array, left, mid)</a:t>
            </a:r>
            <a:br>
              <a:rPr lang="en-US" sz="2800" b="1" dirty="0">
                <a:solidFill>
                  <a:srgbClr val="273239"/>
                </a:solidFill>
                <a:latin typeface="urw-din"/>
              </a:rPr>
            </a:br>
            <a:r>
              <a:rPr lang="en-US" sz="2800" b="1" dirty="0">
                <a:solidFill>
                  <a:srgbClr val="273239"/>
                </a:solidFill>
                <a:latin typeface="urw-din"/>
              </a:rPr>
              <a:t>    </a:t>
            </a:r>
            <a:r>
              <a:rPr lang="en-US" sz="2800" b="1" dirty="0" err="1">
                <a:solidFill>
                  <a:srgbClr val="273239"/>
                </a:solidFill>
                <a:latin typeface="urw-din"/>
              </a:rPr>
              <a:t>mergesort</a:t>
            </a:r>
            <a:r>
              <a:rPr lang="en-US" sz="2800" b="1" dirty="0">
                <a:solidFill>
                  <a:srgbClr val="273239"/>
                </a:solidFill>
                <a:latin typeface="urw-din"/>
              </a:rPr>
              <a:t>(array, mid+1, right)</a:t>
            </a:r>
            <a:br>
              <a:rPr lang="en-US" sz="2800" b="1" dirty="0">
                <a:solidFill>
                  <a:srgbClr val="273239"/>
                </a:solidFill>
                <a:latin typeface="urw-din"/>
              </a:rPr>
            </a:br>
            <a:r>
              <a:rPr lang="en-US" sz="2800" b="1" dirty="0">
                <a:solidFill>
                  <a:srgbClr val="273239"/>
                </a:solidFill>
                <a:latin typeface="urw-din"/>
              </a:rPr>
              <a:t>    merge(array, left, mid, right)</a:t>
            </a:r>
          </a:p>
          <a:p>
            <a:pPr fontAlgn="base"/>
            <a:r>
              <a:rPr lang="en-US" sz="2800" b="1" dirty="0">
                <a:solidFill>
                  <a:srgbClr val="273239"/>
                </a:solidFill>
                <a:latin typeface="urw-din"/>
              </a:rPr>
              <a:t>step 4: Stop</a:t>
            </a:r>
            <a:endParaRPr lang="en-US" sz="2800" b="1" dirty="0">
              <a:solidFill>
                <a:srgbClr val="273239"/>
              </a:solidFill>
              <a:effectLst/>
              <a:latin typeface="urw-din"/>
            </a:endParaRPr>
          </a:p>
        </p:txBody>
      </p:sp>
      <p:sp>
        <p:nvSpPr>
          <p:cNvPr id="6" name="Title 1"/>
          <p:cNvSpPr txBox="1">
            <a:spLocks/>
          </p:cNvSpPr>
          <p:nvPr/>
        </p:nvSpPr>
        <p:spPr>
          <a:xfrm>
            <a:off x="476081"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FF0000"/>
                </a:solidFill>
              </a:rPr>
              <a:t>Merge Sort Algorithm</a:t>
            </a:r>
          </a:p>
        </p:txBody>
      </p:sp>
    </p:spTree>
    <p:extLst>
      <p:ext uri="{BB962C8B-B14F-4D97-AF65-F5344CB8AC3E}">
        <p14:creationId xmlns:p14="http://schemas.microsoft.com/office/powerpoint/2010/main" val="705280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p:cNvGraphicFramePr>
            <a:graphicFrameLocks noGrp="1"/>
          </p:cNvGraphicFramePr>
          <p:nvPr>
            <p:extLst>
              <p:ext uri="{D42A27DB-BD31-4B8C-83A1-F6EECF244321}">
                <p14:modId xmlns:p14="http://schemas.microsoft.com/office/powerpoint/2010/main" val="149546434"/>
              </p:ext>
            </p:extLst>
          </p:nvPr>
        </p:nvGraphicFramePr>
        <p:xfrm>
          <a:off x="1509712" y="976312"/>
          <a:ext cx="6090282" cy="533400"/>
        </p:xfrm>
        <a:graphic>
          <a:graphicData uri="http://schemas.openxmlformats.org/drawingml/2006/table">
            <a:tbl>
              <a:tblPr firstRow="1" bandRow="1">
                <a:tableStyleId>{2D5ABB26-0587-4C30-8999-92F81FD0307C}</a:tableStyleId>
              </a:tblPr>
              <a:tblGrid>
                <a:gridCol w="678180">
                  <a:extLst>
                    <a:ext uri="{9D8B030D-6E8A-4147-A177-3AD203B41FA5}">
                      <a16:colId xmlns:a16="http://schemas.microsoft.com/office/drawing/2014/main" xmlns="" val="20000"/>
                    </a:ext>
                  </a:extLst>
                </a:gridCol>
                <a:gridCol w="676275">
                  <a:extLst>
                    <a:ext uri="{9D8B030D-6E8A-4147-A177-3AD203B41FA5}">
                      <a16:colId xmlns:a16="http://schemas.microsoft.com/office/drawing/2014/main" xmlns="" val="20001"/>
                    </a:ext>
                  </a:extLst>
                </a:gridCol>
                <a:gridCol w="677544">
                  <a:extLst>
                    <a:ext uri="{9D8B030D-6E8A-4147-A177-3AD203B41FA5}">
                      <a16:colId xmlns:a16="http://schemas.microsoft.com/office/drawing/2014/main" xmlns="" val="20002"/>
                    </a:ext>
                  </a:extLst>
                </a:gridCol>
                <a:gridCol w="677544">
                  <a:extLst>
                    <a:ext uri="{9D8B030D-6E8A-4147-A177-3AD203B41FA5}">
                      <a16:colId xmlns:a16="http://schemas.microsoft.com/office/drawing/2014/main" xmlns="" val="20003"/>
                    </a:ext>
                  </a:extLst>
                </a:gridCol>
                <a:gridCol w="675640">
                  <a:extLst>
                    <a:ext uri="{9D8B030D-6E8A-4147-A177-3AD203B41FA5}">
                      <a16:colId xmlns:a16="http://schemas.microsoft.com/office/drawing/2014/main" xmlns="" val="20004"/>
                    </a:ext>
                  </a:extLst>
                </a:gridCol>
                <a:gridCol w="676910">
                  <a:extLst>
                    <a:ext uri="{9D8B030D-6E8A-4147-A177-3AD203B41FA5}">
                      <a16:colId xmlns:a16="http://schemas.microsoft.com/office/drawing/2014/main" xmlns="" val="20005"/>
                    </a:ext>
                  </a:extLst>
                </a:gridCol>
                <a:gridCol w="676910">
                  <a:extLst>
                    <a:ext uri="{9D8B030D-6E8A-4147-A177-3AD203B41FA5}">
                      <a16:colId xmlns:a16="http://schemas.microsoft.com/office/drawing/2014/main" xmlns="" val="20006"/>
                    </a:ext>
                  </a:extLst>
                </a:gridCol>
                <a:gridCol w="675004">
                  <a:extLst>
                    <a:ext uri="{9D8B030D-6E8A-4147-A177-3AD203B41FA5}">
                      <a16:colId xmlns:a16="http://schemas.microsoft.com/office/drawing/2014/main" xmlns="" val="20007"/>
                    </a:ext>
                  </a:extLst>
                </a:gridCol>
                <a:gridCol w="676275">
                  <a:extLst>
                    <a:ext uri="{9D8B030D-6E8A-4147-A177-3AD203B41FA5}">
                      <a16:colId xmlns:a16="http://schemas.microsoft.com/office/drawing/2014/main" xmlns="" val="20008"/>
                    </a:ext>
                  </a:extLst>
                </a:gridCol>
              </a:tblGrid>
              <a:tr h="533400">
                <a:tc>
                  <a:txBody>
                    <a:bodyPr/>
                    <a:lstStyle/>
                    <a:p>
                      <a:pPr marL="160655">
                        <a:lnSpc>
                          <a:spcPct val="100000"/>
                        </a:lnSpc>
                        <a:spcBef>
                          <a:spcPts val="260"/>
                        </a:spcBef>
                      </a:pPr>
                      <a:r>
                        <a:rPr sz="2800" dirty="0">
                          <a:solidFill>
                            <a:schemeClr val="tx1"/>
                          </a:solidFill>
                          <a:latin typeface="Times New Roman"/>
                          <a:cs typeface="Times New Roman"/>
                        </a:rPr>
                        <a:t>99</a:t>
                      </a:r>
                    </a:p>
                  </a:txBody>
                  <a:tcPr marL="0" marR="0" marT="33020" marB="0">
                    <a:lnL w="28575">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60"/>
                        </a:spcBef>
                      </a:pPr>
                      <a:r>
                        <a:rPr sz="2800" dirty="0">
                          <a:solidFill>
                            <a:schemeClr val="tx1"/>
                          </a:solidFill>
                          <a:latin typeface="Times New Roman"/>
                          <a:cs typeface="Times New Roman"/>
                        </a:rPr>
                        <a:t>6</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0655">
                        <a:lnSpc>
                          <a:spcPct val="100000"/>
                        </a:lnSpc>
                        <a:spcBef>
                          <a:spcPts val="260"/>
                        </a:spcBef>
                      </a:pPr>
                      <a:r>
                        <a:rPr sz="2800" dirty="0">
                          <a:solidFill>
                            <a:schemeClr val="tx1"/>
                          </a:solidFill>
                          <a:latin typeface="Times New Roman"/>
                          <a:cs typeface="Times New Roman"/>
                        </a:rPr>
                        <a:t>86</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0655">
                        <a:lnSpc>
                          <a:spcPct val="100000"/>
                        </a:lnSpc>
                        <a:spcBef>
                          <a:spcPts val="260"/>
                        </a:spcBef>
                      </a:pPr>
                      <a:r>
                        <a:rPr sz="2800" dirty="0">
                          <a:solidFill>
                            <a:schemeClr val="tx1"/>
                          </a:solidFill>
                          <a:latin typeface="Times New Roman"/>
                          <a:cs typeface="Times New Roman"/>
                        </a:rPr>
                        <a:t>15</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59385">
                        <a:lnSpc>
                          <a:spcPct val="100000"/>
                        </a:lnSpc>
                        <a:spcBef>
                          <a:spcPts val="260"/>
                        </a:spcBef>
                      </a:pPr>
                      <a:r>
                        <a:rPr sz="2800" dirty="0">
                          <a:solidFill>
                            <a:schemeClr val="tx1"/>
                          </a:solidFill>
                          <a:latin typeface="Times New Roman"/>
                          <a:cs typeface="Times New Roman"/>
                        </a:rPr>
                        <a:t>58</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1290">
                        <a:lnSpc>
                          <a:spcPct val="100000"/>
                        </a:lnSpc>
                        <a:spcBef>
                          <a:spcPts val="260"/>
                        </a:spcBef>
                      </a:pPr>
                      <a:r>
                        <a:rPr sz="2800" dirty="0">
                          <a:solidFill>
                            <a:schemeClr val="tx1"/>
                          </a:solidFill>
                          <a:latin typeface="Times New Roman"/>
                          <a:cs typeface="Times New Roman"/>
                        </a:rPr>
                        <a:t>35</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1290">
                        <a:lnSpc>
                          <a:spcPct val="100000"/>
                        </a:lnSpc>
                        <a:spcBef>
                          <a:spcPts val="260"/>
                        </a:spcBef>
                      </a:pPr>
                      <a:r>
                        <a:rPr sz="2800" dirty="0">
                          <a:solidFill>
                            <a:schemeClr val="tx1"/>
                          </a:solidFill>
                          <a:latin typeface="Times New Roman"/>
                          <a:cs typeface="Times New Roman"/>
                        </a:rPr>
                        <a:t>86</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270" algn="ctr">
                        <a:lnSpc>
                          <a:spcPct val="100000"/>
                        </a:lnSpc>
                        <a:spcBef>
                          <a:spcPts val="260"/>
                        </a:spcBef>
                      </a:pPr>
                      <a:r>
                        <a:rPr sz="2800" dirty="0">
                          <a:solidFill>
                            <a:schemeClr val="tx1"/>
                          </a:solidFill>
                          <a:latin typeface="Times New Roman"/>
                          <a:cs typeface="Times New Roman"/>
                        </a:rPr>
                        <a:t>4</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60"/>
                        </a:spcBef>
                      </a:pPr>
                      <a:r>
                        <a:rPr sz="2800" dirty="0">
                          <a:solidFill>
                            <a:schemeClr val="tx1"/>
                          </a:solidFill>
                          <a:latin typeface="Times New Roman"/>
                          <a:cs typeface="Times New Roman"/>
                        </a:rPr>
                        <a:t>0</a:t>
                      </a:r>
                    </a:p>
                  </a:txBody>
                  <a:tcPr marL="0" marR="0" marT="33020" marB="0">
                    <a:lnL w="127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xmlns="" val="10000"/>
                  </a:ext>
                </a:extLst>
              </a:tr>
            </a:tbl>
          </a:graphicData>
        </a:graphic>
      </p:graphicFrame>
      <p:graphicFrame>
        <p:nvGraphicFramePr>
          <p:cNvPr id="6" name="object 6"/>
          <p:cNvGraphicFramePr>
            <a:graphicFrameLocks noGrp="1"/>
          </p:cNvGraphicFramePr>
          <p:nvPr>
            <p:extLst>
              <p:ext uri="{D42A27DB-BD31-4B8C-83A1-F6EECF244321}">
                <p14:modId xmlns:p14="http://schemas.microsoft.com/office/powerpoint/2010/main" val="3774631617"/>
              </p:ext>
            </p:extLst>
          </p:nvPr>
        </p:nvGraphicFramePr>
        <p:xfrm>
          <a:off x="1281112" y="2119312"/>
          <a:ext cx="2709543" cy="533400"/>
        </p:xfrm>
        <a:graphic>
          <a:graphicData uri="http://schemas.openxmlformats.org/drawingml/2006/table">
            <a:tbl>
              <a:tblPr firstRow="1" bandRow="1">
                <a:tableStyleId>{2D5ABB26-0587-4C30-8999-92F81FD0307C}</a:tableStyleId>
              </a:tblPr>
              <a:tblGrid>
                <a:gridCol w="678180">
                  <a:extLst>
                    <a:ext uri="{9D8B030D-6E8A-4147-A177-3AD203B41FA5}">
                      <a16:colId xmlns:a16="http://schemas.microsoft.com/office/drawing/2014/main" xmlns="" val="20000"/>
                    </a:ext>
                  </a:extLst>
                </a:gridCol>
                <a:gridCol w="676275">
                  <a:extLst>
                    <a:ext uri="{9D8B030D-6E8A-4147-A177-3AD203B41FA5}">
                      <a16:colId xmlns:a16="http://schemas.microsoft.com/office/drawing/2014/main" xmlns="" val="20001"/>
                    </a:ext>
                  </a:extLst>
                </a:gridCol>
                <a:gridCol w="677544">
                  <a:extLst>
                    <a:ext uri="{9D8B030D-6E8A-4147-A177-3AD203B41FA5}">
                      <a16:colId xmlns:a16="http://schemas.microsoft.com/office/drawing/2014/main" xmlns="" val="20002"/>
                    </a:ext>
                  </a:extLst>
                </a:gridCol>
                <a:gridCol w="677544">
                  <a:extLst>
                    <a:ext uri="{9D8B030D-6E8A-4147-A177-3AD203B41FA5}">
                      <a16:colId xmlns:a16="http://schemas.microsoft.com/office/drawing/2014/main" xmlns="" val="20003"/>
                    </a:ext>
                  </a:extLst>
                </a:gridCol>
              </a:tblGrid>
              <a:tr h="533400">
                <a:tc>
                  <a:txBody>
                    <a:bodyPr/>
                    <a:lstStyle/>
                    <a:p>
                      <a:pPr marL="160655">
                        <a:lnSpc>
                          <a:spcPct val="100000"/>
                        </a:lnSpc>
                        <a:spcBef>
                          <a:spcPts val="265"/>
                        </a:spcBef>
                      </a:pPr>
                      <a:r>
                        <a:rPr sz="2800" dirty="0">
                          <a:solidFill>
                            <a:schemeClr val="tx1"/>
                          </a:solidFill>
                          <a:latin typeface="Times New Roman"/>
                          <a:cs typeface="Times New Roman"/>
                        </a:rPr>
                        <a:t>99</a:t>
                      </a:r>
                    </a:p>
                  </a:txBody>
                  <a:tcPr marL="0" marR="0" marT="33655" marB="0">
                    <a:lnL w="28575">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65"/>
                        </a:spcBef>
                      </a:pPr>
                      <a:r>
                        <a:rPr sz="2800" dirty="0">
                          <a:solidFill>
                            <a:schemeClr val="tx1"/>
                          </a:solidFill>
                          <a:latin typeface="Times New Roman"/>
                          <a:cs typeface="Times New Roman"/>
                        </a:rPr>
                        <a:t>6</a:t>
                      </a:r>
                      <a:endParaRPr sz="2800">
                        <a:solidFill>
                          <a:schemeClr val="tx1"/>
                        </a:solidFill>
                        <a:latin typeface="Times New Roman"/>
                        <a:cs typeface="Times New Roman"/>
                      </a:endParaRP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0655">
                        <a:lnSpc>
                          <a:spcPct val="100000"/>
                        </a:lnSpc>
                        <a:spcBef>
                          <a:spcPts val="265"/>
                        </a:spcBef>
                      </a:pPr>
                      <a:r>
                        <a:rPr sz="2800" dirty="0">
                          <a:solidFill>
                            <a:schemeClr val="tx1"/>
                          </a:solidFill>
                          <a:latin typeface="Times New Roman"/>
                          <a:cs typeface="Times New Roman"/>
                        </a:rPr>
                        <a:t>86</a:t>
                      </a: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0655">
                        <a:lnSpc>
                          <a:spcPct val="100000"/>
                        </a:lnSpc>
                        <a:spcBef>
                          <a:spcPts val="265"/>
                        </a:spcBef>
                      </a:pPr>
                      <a:r>
                        <a:rPr sz="2800" dirty="0">
                          <a:solidFill>
                            <a:schemeClr val="tx1"/>
                          </a:solidFill>
                          <a:latin typeface="Times New Roman"/>
                          <a:cs typeface="Times New Roman"/>
                        </a:rPr>
                        <a:t>15</a:t>
                      </a:r>
                    </a:p>
                  </a:txBody>
                  <a:tcPr marL="0" marR="0" marT="33655" marB="0">
                    <a:lnL w="127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xmlns="" val="10000"/>
                  </a:ext>
                </a:extLst>
              </a:tr>
            </a:tbl>
          </a:graphicData>
        </a:graphic>
      </p:graphicFrame>
      <p:graphicFrame>
        <p:nvGraphicFramePr>
          <p:cNvPr id="7" name="object 7"/>
          <p:cNvGraphicFramePr>
            <a:graphicFrameLocks noGrp="1"/>
          </p:cNvGraphicFramePr>
          <p:nvPr>
            <p:extLst>
              <p:ext uri="{D42A27DB-BD31-4B8C-83A1-F6EECF244321}">
                <p14:modId xmlns:p14="http://schemas.microsoft.com/office/powerpoint/2010/main" val="3867649637"/>
              </p:ext>
            </p:extLst>
          </p:nvPr>
        </p:nvGraphicFramePr>
        <p:xfrm>
          <a:off x="4405312" y="2119312"/>
          <a:ext cx="3388359" cy="533400"/>
        </p:xfrm>
        <a:graphic>
          <a:graphicData uri="http://schemas.openxmlformats.org/drawingml/2006/table">
            <a:tbl>
              <a:tblPr firstRow="1" bandRow="1">
                <a:tableStyleId>{2D5ABB26-0587-4C30-8999-92F81FD0307C}</a:tableStyleId>
              </a:tblPr>
              <a:tblGrid>
                <a:gridCol w="676275">
                  <a:extLst>
                    <a:ext uri="{9D8B030D-6E8A-4147-A177-3AD203B41FA5}">
                      <a16:colId xmlns:a16="http://schemas.microsoft.com/office/drawing/2014/main" xmlns="" val="20000"/>
                    </a:ext>
                  </a:extLst>
                </a:gridCol>
                <a:gridCol w="678180">
                  <a:extLst>
                    <a:ext uri="{9D8B030D-6E8A-4147-A177-3AD203B41FA5}">
                      <a16:colId xmlns:a16="http://schemas.microsoft.com/office/drawing/2014/main" xmlns="" val="20001"/>
                    </a:ext>
                  </a:extLst>
                </a:gridCol>
                <a:gridCol w="678180">
                  <a:extLst>
                    <a:ext uri="{9D8B030D-6E8A-4147-A177-3AD203B41FA5}">
                      <a16:colId xmlns:a16="http://schemas.microsoft.com/office/drawing/2014/main" xmlns="" val="20002"/>
                    </a:ext>
                  </a:extLst>
                </a:gridCol>
                <a:gridCol w="676910">
                  <a:extLst>
                    <a:ext uri="{9D8B030D-6E8A-4147-A177-3AD203B41FA5}">
                      <a16:colId xmlns:a16="http://schemas.microsoft.com/office/drawing/2014/main" xmlns="" val="20003"/>
                    </a:ext>
                  </a:extLst>
                </a:gridCol>
                <a:gridCol w="678814">
                  <a:extLst>
                    <a:ext uri="{9D8B030D-6E8A-4147-A177-3AD203B41FA5}">
                      <a16:colId xmlns:a16="http://schemas.microsoft.com/office/drawing/2014/main" xmlns="" val="20004"/>
                    </a:ext>
                  </a:extLst>
                </a:gridCol>
              </a:tblGrid>
              <a:tr h="533400">
                <a:tc>
                  <a:txBody>
                    <a:bodyPr/>
                    <a:lstStyle/>
                    <a:p>
                      <a:pPr marL="159385">
                        <a:lnSpc>
                          <a:spcPct val="100000"/>
                        </a:lnSpc>
                        <a:spcBef>
                          <a:spcPts val="265"/>
                        </a:spcBef>
                      </a:pPr>
                      <a:r>
                        <a:rPr sz="2800" dirty="0">
                          <a:solidFill>
                            <a:schemeClr val="tx1"/>
                          </a:solidFill>
                          <a:latin typeface="Times New Roman"/>
                          <a:cs typeface="Times New Roman"/>
                        </a:rPr>
                        <a:t>58</a:t>
                      </a:r>
                    </a:p>
                  </a:txBody>
                  <a:tcPr marL="0" marR="0" marT="33655" marB="0">
                    <a:lnL w="28575">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1290">
                        <a:lnSpc>
                          <a:spcPct val="100000"/>
                        </a:lnSpc>
                        <a:spcBef>
                          <a:spcPts val="265"/>
                        </a:spcBef>
                      </a:pPr>
                      <a:r>
                        <a:rPr sz="2800" dirty="0">
                          <a:solidFill>
                            <a:schemeClr val="tx1"/>
                          </a:solidFill>
                          <a:latin typeface="Times New Roman"/>
                          <a:cs typeface="Times New Roman"/>
                        </a:rPr>
                        <a:t>35</a:t>
                      </a:r>
                      <a:endParaRPr sz="2800">
                        <a:solidFill>
                          <a:schemeClr val="tx1"/>
                        </a:solidFill>
                        <a:latin typeface="Times New Roman"/>
                        <a:cs typeface="Times New Roman"/>
                      </a:endParaRP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1290">
                        <a:lnSpc>
                          <a:spcPct val="100000"/>
                        </a:lnSpc>
                        <a:spcBef>
                          <a:spcPts val="265"/>
                        </a:spcBef>
                      </a:pPr>
                      <a:r>
                        <a:rPr sz="2800" dirty="0">
                          <a:solidFill>
                            <a:schemeClr val="tx1"/>
                          </a:solidFill>
                          <a:latin typeface="Times New Roman"/>
                          <a:cs typeface="Times New Roman"/>
                        </a:rPr>
                        <a:t>86</a:t>
                      </a:r>
                      <a:endParaRPr sz="2800">
                        <a:solidFill>
                          <a:schemeClr val="tx1"/>
                        </a:solidFill>
                        <a:latin typeface="Times New Roman"/>
                        <a:cs typeface="Times New Roman"/>
                      </a:endParaRP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270" algn="ctr">
                        <a:lnSpc>
                          <a:spcPct val="100000"/>
                        </a:lnSpc>
                        <a:spcBef>
                          <a:spcPts val="265"/>
                        </a:spcBef>
                      </a:pPr>
                      <a:r>
                        <a:rPr sz="2800" dirty="0">
                          <a:solidFill>
                            <a:schemeClr val="tx1"/>
                          </a:solidFill>
                          <a:latin typeface="Times New Roman"/>
                          <a:cs typeface="Times New Roman"/>
                        </a:rPr>
                        <a:t>4</a:t>
                      </a:r>
                      <a:endParaRPr sz="2800">
                        <a:solidFill>
                          <a:schemeClr val="tx1"/>
                        </a:solidFill>
                        <a:latin typeface="Times New Roman"/>
                        <a:cs typeface="Times New Roman"/>
                      </a:endParaRP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65"/>
                        </a:spcBef>
                      </a:pPr>
                      <a:r>
                        <a:rPr sz="2800" dirty="0">
                          <a:solidFill>
                            <a:schemeClr val="tx1"/>
                          </a:solidFill>
                          <a:latin typeface="Times New Roman"/>
                          <a:cs typeface="Times New Roman"/>
                        </a:rPr>
                        <a:t>0</a:t>
                      </a:r>
                    </a:p>
                  </a:txBody>
                  <a:tcPr marL="0" marR="0" marT="33655" marB="0">
                    <a:lnL w="127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xmlns="" val="10000"/>
                  </a:ext>
                </a:extLst>
              </a:tr>
            </a:tbl>
          </a:graphicData>
        </a:graphic>
      </p:graphicFrame>
      <p:grpSp>
        <p:nvGrpSpPr>
          <p:cNvPr id="8" name="object 8"/>
          <p:cNvGrpSpPr/>
          <p:nvPr/>
        </p:nvGrpSpPr>
        <p:grpSpPr>
          <a:xfrm>
            <a:off x="2652712" y="3414648"/>
            <a:ext cx="1384300" cy="562610"/>
            <a:chOff x="2652712" y="3414648"/>
            <a:chExt cx="1384300" cy="562610"/>
          </a:xfrm>
        </p:grpSpPr>
        <p:sp>
          <p:nvSpPr>
            <p:cNvPr id="9" name="object 9"/>
            <p:cNvSpPr/>
            <p:nvPr/>
          </p:nvSpPr>
          <p:spPr>
            <a:xfrm>
              <a:off x="3344926" y="3414648"/>
              <a:ext cx="0" cy="561975"/>
            </a:xfrm>
            <a:custGeom>
              <a:avLst/>
              <a:gdLst/>
              <a:ahLst/>
              <a:cxnLst/>
              <a:rect l="l" t="t" r="r" b="b"/>
              <a:pathLst>
                <a:path h="561975">
                  <a:moveTo>
                    <a:pt x="0" y="0"/>
                  </a:moveTo>
                  <a:lnTo>
                    <a:pt x="0" y="561975"/>
                  </a:lnTo>
                </a:path>
              </a:pathLst>
            </a:custGeom>
            <a:ln w="12700">
              <a:solidFill>
                <a:srgbClr val="FFFFFF"/>
              </a:solidFill>
            </a:ln>
          </p:spPr>
          <p:txBody>
            <a:bodyPr wrap="square" lIns="0" tIns="0" rIns="0" bIns="0" rtlCol="0"/>
            <a:lstStyle/>
            <a:p>
              <a:endParaRPr/>
            </a:p>
          </p:txBody>
        </p:sp>
        <p:sp>
          <p:nvSpPr>
            <p:cNvPr id="10" name="object 10"/>
            <p:cNvSpPr/>
            <p:nvPr/>
          </p:nvSpPr>
          <p:spPr>
            <a:xfrm>
              <a:off x="2652775" y="3414648"/>
              <a:ext cx="1384300" cy="561975"/>
            </a:xfrm>
            <a:custGeom>
              <a:avLst/>
              <a:gdLst/>
              <a:ahLst/>
              <a:cxnLst/>
              <a:rect l="l" t="t" r="r" b="b"/>
              <a:pathLst>
                <a:path w="1384300" h="561975">
                  <a:moveTo>
                    <a:pt x="14224" y="0"/>
                  </a:moveTo>
                  <a:lnTo>
                    <a:pt x="14224" y="561975"/>
                  </a:lnTo>
                </a:path>
                <a:path w="1384300" h="561975">
                  <a:moveTo>
                    <a:pt x="1369949" y="0"/>
                  </a:moveTo>
                  <a:lnTo>
                    <a:pt x="1369949" y="561975"/>
                  </a:lnTo>
                </a:path>
                <a:path w="1384300" h="561975">
                  <a:moveTo>
                    <a:pt x="0" y="14350"/>
                  </a:moveTo>
                  <a:lnTo>
                    <a:pt x="1384173" y="14350"/>
                  </a:lnTo>
                </a:path>
                <a:path w="1384300" h="561975">
                  <a:moveTo>
                    <a:pt x="0" y="547751"/>
                  </a:moveTo>
                  <a:lnTo>
                    <a:pt x="1384173" y="547751"/>
                  </a:lnTo>
                </a:path>
              </a:pathLst>
            </a:custGeom>
            <a:ln w="28575">
              <a:solidFill>
                <a:srgbClr val="FFFFFF"/>
              </a:solidFill>
            </a:ln>
          </p:spPr>
          <p:txBody>
            <a:bodyPr wrap="square" lIns="0" tIns="0" rIns="0" bIns="0" rtlCol="0"/>
            <a:lstStyle/>
            <a:p>
              <a:endParaRPr/>
            </a:p>
          </p:txBody>
        </p:sp>
      </p:grpSp>
      <p:sp>
        <p:nvSpPr>
          <p:cNvPr id="11" name="object 11"/>
          <p:cNvSpPr txBox="1"/>
          <p:nvPr/>
        </p:nvSpPr>
        <p:spPr>
          <a:xfrm>
            <a:off x="2681287" y="3450158"/>
            <a:ext cx="1327150" cy="452120"/>
          </a:xfrm>
          <a:prstGeom prst="rect">
            <a:avLst/>
          </a:prstGeom>
        </p:spPr>
        <p:txBody>
          <a:bodyPr vert="horz" wrap="square" lIns="0" tIns="12065" rIns="0" bIns="0" rtlCol="0">
            <a:spAutoFit/>
          </a:bodyPr>
          <a:lstStyle/>
          <a:p>
            <a:pPr marL="146685">
              <a:lnSpc>
                <a:spcPct val="100000"/>
              </a:lnSpc>
              <a:spcBef>
                <a:spcPts val="95"/>
              </a:spcBef>
              <a:tabLst>
                <a:tab pos="824230" algn="l"/>
              </a:tabLst>
            </a:pPr>
            <a:r>
              <a:rPr sz="2800" spc="-5" dirty="0">
                <a:latin typeface="Times New Roman"/>
                <a:cs typeface="Times New Roman"/>
              </a:rPr>
              <a:t>86	15</a:t>
            </a:r>
            <a:endParaRPr sz="2800">
              <a:latin typeface="Times New Roman"/>
              <a:cs typeface="Times New Roman"/>
            </a:endParaRPr>
          </a:p>
        </p:txBody>
      </p:sp>
      <p:grpSp>
        <p:nvGrpSpPr>
          <p:cNvPr id="12" name="object 12"/>
          <p:cNvGrpSpPr/>
          <p:nvPr/>
        </p:nvGrpSpPr>
        <p:grpSpPr>
          <a:xfrm>
            <a:off x="671512" y="3414648"/>
            <a:ext cx="1383030" cy="562610"/>
            <a:chOff x="671512" y="3414648"/>
            <a:chExt cx="1383030" cy="562610"/>
          </a:xfrm>
        </p:grpSpPr>
        <p:sp>
          <p:nvSpPr>
            <p:cNvPr id="13" name="object 13"/>
            <p:cNvSpPr/>
            <p:nvPr/>
          </p:nvSpPr>
          <p:spPr>
            <a:xfrm>
              <a:off x="1363726" y="3414648"/>
              <a:ext cx="0" cy="561975"/>
            </a:xfrm>
            <a:custGeom>
              <a:avLst/>
              <a:gdLst/>
              <a:ahLst/>
              <a:cxnLst/>
              <a:rect l="l" t="t" r="r" b="b"/>
              <a:pathLst>
                <a:path h="561975">
                  <a:moveTo>
                    <a:pt x="0" y="0"/>
                  </a:moveTo>
                  <a:lnTo>
                    <a:pt x="0" y="561975"/>
                  </a:lnTo>
                </a:path>
              </a:pathLst>
            </a:custGeom>
            <a:ln w="12700">
              <a:solidFill>
                <a:srgbClr val="FFFFFF"/>
              </a:solidFill>
            </a:ln>
          </p:spPr>
          <p:txBody>
            <a:bodyPr wrap="square" lIns="0" tIns="0" rIns="0" bIns="0" rtlCol="0"/>
            <a:lstStyle/>
            <a:p>
              <a:endParaRPr/>
            </a:p>
          </p:txBody>
        </p:sp>
        <p:sp>
          <p:nvSpPr>
            <p:cNvPr id="14" name="object 14"/>
            <p:cNvSpPr/>
            <p:nvPr/>
          </p:nvSpPr>
          <p:spPr>
            <a:xfrm>
              <a:off x="671512" y="3414648"/>
              <a:ext cx="1383030" cy="561975"/>
            </a:xfrm>
            <a:custGeom>
              <a:avLst/>
              <a:gdLst/>
              <a:ahLst/>
              <a:cxnLst/>
              <a:rect l="l" t="t" r="r" b="b"/>
              <a:pathLst>
                <a:path w="1383030" h="561975">
                  <a:moveTo>
                    <a:pt x="14287" y="0"/>
                  </a:moveTo>
                  <a:lnTo>
                    <a:pt x="14287" y="561975"/>
                  </a:lnTo>
                </a:path>
                <a:path w="1383030" h="561975">
                  <a:moveTo>
                    <a:pt x="1368488" y="0"/>
                  </a:moveTo>
                  <a:lnTo>
                    <a:pt x="1368488" y="561975"/>
                  </a:lnTo>
                </a:path>
                <a:path w="1383030" h="561975">
                  <a:moveTo>
                    <a:pt x="0" y="14350"/>
                  </a:moveTo>
                  <a:lnTo>
                    <a:pt x="1382712" y="14350"/>
                  </a:lnTo>
                </a:path>
                <a:path w="1383030" h="561975">
                  <a:moveTo>
                    <a:pt x="0" y="547751"/>
                  </a:moveTo>
                  <a:lnTo>
                    <a:pt x="1382712" y="547751"/>
                  </a:lnTo>
                </a:path>
              </a:pathLst>
            </a:custGeom>
            <a:ln w="28575">
              <a:solidFill>
                <a:srgbClr val="FFFFFF"/>
              </a:solidFill>
            </a:ln>
          </p:spPr>
          <p:txBody>
            <a:bodyPr wrap="square" lIns="0" tIns="0" rIns="0" bIns="0" rtlCol="0"/>
            <a:lstStyle/>
            <a:p>
              <a:endParaRPr/>
            </a:p>
          </p:txBody>
        </p:sp>
      </p:grpSp>
      <p:sp>
        <p:nvSpPr>
          <p:cNvPr id="15" name="object 15"/>
          <p:cNvSpPr txBox="1"/>
          <p:nvPr/>
        </p:nvSpPr>
        <p:spPr>
          <a:xfrm>
            <a:off x="700087" y="3450158"/>
            <a:ext cx="1325880" cy="452120"/>
          </a:xfrm>
          <a:prstGeom prst="rect">
            <a:avLst/>
          </a:prstGeom>
        </p:spPr>
        <p:txBody>
          <a:bodyPr vert="horz" wrap="square" lIns="0" tIns="12065" rIns="0" bIns="0" rtlCol="0">
            <a:spAutoFit/>
          </a:bodyPr>
          <a:lstStyle/>
          <a:p>
            <a:pPr marL="146050">
              <a:lnSpc>
                <a:spcPct val="100000"/>
              </a:lnSpc>
              <a:spcBef>
                <a:spcPts val="95"/>
              </a:spcBef>
              <a:tabLst>
                <a:tab pos="912494" algn="l"/>
              </a:tabLst>
            </a:pPr>
            <a:r>
              <a:rPr sz="2800" spc="-5" dirty="0">
                <a:latin typeface="Times New Roman"/>
                <a:cs typeface="Times New Roman"/>
              </a:rPr>
              <a:t>99	6</a:t>
            </a:r>
            <a:endParaRPr sz="2800" dirty="0">
              <a:latin typeface="Times New Roman"/>
              <a:cs typeface="Times New Roman"/>
            </a:endParaRPr>
          </a:p>
        </p:txBody>
      </p:sp>
      <p:grpSp>
        <p:nvGrpSpPr>
          <p:cNvPr id="16" name="object 16"/>
          <p:cNvGrpSpPr/>
          <p:nvPr/>
        </p:nvGrpSpPr>
        <p:grpSpPr>
          <a:xfrm>
            <a:off x="4405312" y="3414648"/>
            <a:ext cx="1383030" cy="562610"/>
            <a:chOff x="4405312" y="3414648"/>
            <a:chExt cx="1383030" cy="562610"/>
          </a:xfrm>
        </p:grpSpPr>
        <p:sp>
          <p:nvSpPr>
            <p:cNvPr id="17" name="object 17"/>
            <p:cNvSpPr/>
            <p:nvPr/>
          </p:nvSpPr>
          <p:spPr>
            <a:xfrm>
              <a:off x="5095875" y="3414648"/>
              <a:ext cx="0" cy="561975"/>
            </a:xfrm>
            <a:custGeom>
              <a:avLst/>
              <a:gdLst/>
              <a:ahLst/>
              <a:cxnLst/>
              <a:rect l="l" t="t" r="r" b="b"/>
              <a:pathLst>
                <a:path h="561975">
                  <a:moveTo>
                    <a:pt x="0" y="0"/>
                  </a:moveTo>
                  <a:lnTo>
                    <a:pt x="0" y="561975"/>
                  </a:lnTo>
                </a:path>
              </a:pathLst>
            </a:custGeom>
            <a:ln w="12700">
              <a:solidFill>
                <a:srgbClr val="FFFFFF"/>
              </a:solidFill>
            </a:ln>
          </p:spPr>
          <p:txBody>
            <a:bodyPr wrap="square" lIns="0" tIns="0" rIns="0" bIns="0" rtlCol="0"/>
            <a:lstStyle/>
            <a:p>
              <a:endParaRPr/>
            </a:p>
          </p:txBody>
        </p:sp>
        <p:sp>
          <p:nvSpPr>
            <p:cNvPr id="18" name="object 18"/>
            <p:cNvSpPr/>
            <p:nvPr/>
          </p:nvSpPr>
          <p:spPr>
            <a:xfrm>
              <a:off x="4405375" y="3414648"/>
              <a:ext cx="1383030" cy="561975"/>
            </a:xfrm>
            <a:custGeom>
              <a:avLst/>
              <a:gdLst/>
              <a:ahLst/>
              <a:cxnLst/>
              <a:rect l="l" t="t" r="r" b="b"/>
              <a:pathLst>
                <a:path w="1383029" h="561975">
                  <a:moveTo>
                    <a:pt x="14224" y="0"/>
                  </a:moveTo>
                  <a:lnTo>
                    <a:pt x="14224" y="561975"/>
                  </a:lnTo>
                </a:path>
                <a:path w="1383029" h="561975">
                  <a:moveTo>
                    <a:pt x="1368425" y="0"/>
                  </a:moveTo>
                  <a:lnTo>
                    <a:pt x="1368425" y="561975"/>
                  </a:lnTo>
                </a:path>
                <a:path w="1383029" h="561975">
                  <a:moveTo>
                    <a:pt x="0" y="14350"/>
                  </a:moveTo>
                  <a:lnTo>
                    <a:pt x="1382649" y="14350"/>
                  </a:lnTo>
                </a:path>
                <a:path w="1383029" h="561975">
                  <a:moveTo>
                    <a:pt x="0" y="547751"/>
                  </a:moveTo>
                  <a:lnTo>
                    <a:pt x="1382649" y="547751"/>
                  </a:lnTo>
                </a:path>
              </a:pathLst>
            </a:custGeom>
            <a:ln w="28575">
              <a:solidFill>
                <a:srgbClr val="FFFFFF"/>
              </a:solidFill>
            </a:ln>
          </p:spPr>
          <p:txBody>
            <a:bodyPr wrap="square" lIns="0" tIns="0" rIns="0" bIns="0" rtlCol="0"/>
            <a:lstStyle/>
            <a:p>
              <a:endParaRPr/>
            </a:p>
          </p:txBody>
        </p:sp>
      </p:grpSp>
      <p:sp>
        <p:nvSpPr>
          <p:cNvPr id="19" name="object 19"/>
          <p:cNvSpPr txBox="1"/>
          <p:nvPr/>
        </p:nvSpPr>
        <p:spPr>
          <a:xfrm>
            <a:off x="4433887" y="3450158"/>
            <a:ext cx="1325880" cy="452120"/>
          </a:xfrm>
          <a:prstGeom prst="rect">
            <a:avLst/>
          </a:prstGeom>
        </p:spPr>
        <p:txBody>
          <a:bodyPr vert="horz" wrap="square" lIns="0" tIns="12065" rIns="0" bIns="0" rtlCol="0">
            <a:spAutoFit/>
          </a:bodyPr>
          <a:lstStyle/>
          <a:p>
            <a:pPr marL="145415">
              <a:lnSpc>
                <a:spcPct val="100000"/>
              </a:lnSpc>
              <a:spcBef>
                <a:spcPts val="95"/>
              </a:spcBef>
              <a:tabLst>
                <a:tab pos="823594" algn="l"/>
              </a:tabLst>
            </a:pPr>
            <a:r>
              <a:rPr sz="2800" spc="-5" dirty="0">
                <a:latin typeface="Times New Roman"/>
                <a:cs typeface="Times New Roman"/>
              </a:rPr>
              <a:t>58	35</a:t>
            </a:r>
            <a:endParaRPr sz="2800">
              <a:latin typeface="Times New Roman"/>
              <a:cs typeface="Times New Roman"/>
            </a:endParaRPr>
          </a:p>
        </p:txBody>
      </p:sp>
      <p:graphicFrame>
        <p:nvGraphicFramePr>
          <p:cNvPr id="20" name="object 20"/>
          <p:cNvGraphicFramePr>
            <a:graphicFrameLocks noGrp="1"/>
          </p:cNvGraphicFramePr>
          <p:nvPr>
            <p:extLst>
              <p:ext uri="{D42A27DB-BD31-4B8C-83A1-F6EECF244321}">
                <p14:modId xmlns:p14="http://schemas.microsoft.com/office/powerpoint/2010/main" val="1287747195"/>
              </p:ext>
            </p:extLst>
          </p:nvPr>
        </p:nvGraphicFramePr>
        <p:xfrm>
          <a:off x="6386512" y="3414712"/>
          <a:ext cx="2031999" cy="533400"/>
        </p:xfrm>
        <a:graphic>
          <a:graphicData uri="http://schemas.openxmlformats.org/drawingml/2006/table">
            <a:tbl>
              <a:tblPr firstRow="1" bandRow="1">
                <a:tableStyleId>{2D5ABB26-0587-4C30-8999-92F81FD0307C}</a:tableStyleId>
              </a:tblPr>
              <a:tblGrid>
                <a:gridCol w="678180">
                  <a:extLst>
                    <a:ext uri="{9D8B030D-6E8A-4147-A177-3AD203B41FA5}">
                      <a16:colId xmlns:a16="http://schemas.microsoft.com/office/drawing/2014/main" xmlns="" val="20000"/>
                    </a:ext>
                  </a:extLst>
                </a:gridCol>
                <a:gridCol w="676275">
                  <a:extLst>
                    <a:ext uri="{9D8B030D-6E8A-4147-A177-3AD203B41FA5}">
                      <a16:colId xmlns:a16="http://schemas.microsoft.com/office/drawing/2014/main" xmlns="" val="20001"/>
                    </a:ext>
                  </a:extLst>
                </a:gridCol>
                <a:gridCol w="677544">
                  <a:extLst>
                    <a:ext uri="{9D8B030D-6E8A-4147-A177-3AD203B41FA5}">
                      <a16:colId xmlns:a16="http://schemas.microsoft.com/office/drawing/2014/main" xmlns="" val="20002"/>
                    </a:ext>
                  </a:extLst>
                </a:gridCol>
              </a:tblGrid>
              <a:tr h="533400">
                <a:tc>
                  <a:txBody>
                    <a:bodyPr/>
                    <a:lstStyle/>
                    <a:p>
                      <a:pPr marL="161290">
                        <a:lnSpc>
                          <a:spcPct val="100000"/>
                        </a:lnSpc>
                        <a:spcBef>
                          <a:spcPts val="265"/>
                        </a:spcBef>
                      </a:pPr>
                      <a:r>
                        <a:rPr sz="2800" spc="-5" dirty="0">
                          <a:solidFill>
                            <a:schemeClr val="tx1"/>
                          </a:solidFill>
                          <a:latin typeface="Times New Roman"/>
                          <a:cs typeface="Times New Roman"/>
                        </a:rPr>
                        <a:t>86</a:t>
                      </a:r>
                      <a:endParaRPr sz="2800" dirty="0">
                        <a:solidFill>
                          <a:schemeClr val="tx1"/>
                        </a:solidFill>
                        <a:latin typeface="Times New Roman"/>
                        <a:cs typeface="Times New Roman"/>
                      </a:endParaRPr>
                    </a:p>
                  </a:txBody>
                  <a:tcPr marL="0" marR="0" marT="33655" marB="0">
                    <a:lnL w="28575">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270" algn="ctr">
                        <a:lnSpc>
                          <a:spcPct val="100000"/>
                        </a:lnSpc>
                        <a:spcBef>
                          <a:spcPts val="265"/>
                        </a:spcBef>
                      </a:pPr>
                      <a:r>
                        <a:rPr sz="2800" dirty="0">
                          <a:solidFill>
                            <a:schemeClr val="tx1"/>
                          </a:solidFill>
                          <a:latin typeface="Times New Roman"/>
                          <a:cs typeface="Times New Roman"/>
                        </a:rPr>
                        <a:t>4</a:t>
                      </a:r>
                      <a:endParaRPr sz="2800">
                        <a:solidFill>
                          <a:schemeClr val="tx1"/>
                        </a:solidFill>
                        <a:latin typeface="Times New Roman"/>
                        <a:cs typeface="Times New Roman"/>
                      </a:endParaRP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65"/>
                        </a:spcBef>
                      </a:pPr>
                      <a:r>
                        <a:rPr sz="2800" dirty="0">
                          <a:solidFill>
                            <a:schemeClr val="tx1"/>
                          </a:solidFill>
                          <a:latin typeface="Times New Roman"/>
                          <a:cs typeface="Times New Roman"/>
                        </a:rPr>
                        <a:t>0</a:t>
                      </a:r>
                    </a:p>
                  </a:txBody>
                  <a:tcPr marL="0" marR="0" marT="33655" marB="0">
                    <a:lnL w="127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xmlns="" val="10000"/>
                  </a:ext>
                </a:extLst>
              </a:tr>
            </a:tbl>
          </a:graphicData>
        </a:graphic>
      </p:graphicFrame>
      <p:grpSp>
        <p:nvGrpSpPr>
          <p:cNvPr id="28" name="object 28"/>
          <p:cNvGrpSpPr/>
          <p:nvPr/>
        </p:nvGrpSpPr>
        <p:grpSpPr>
          <a:xfrm>
            <a:off x="7377112" y="4786248"/>
            <a:ext cx="1383030" cy="562610"/>
            <a:chOff x="7377112" y="4786248"/>
            <a:chExt cx="1383030" cy="562610"/>
          </a:xfrm>
        </p:grpSpPr>
        <p:sp>
          <p:nvSpPr>
            <p:cNvPr id="29" name="object 29"/>
            <p:cNvSpPr/>
            <p:nvPr/>
          </p:nvSpPr>
          <p:spPr>
            <a:xfrm>
              <a:off x="8067675" y="4786248"/>
              <a:ext cx="0" cy="561975"/>
            </a:xfrm>
            <a:custGeom>
              <a:avLst/>
              <a:gdLst/>
              <a:ahLst/>
              <a:cxnLst/>
              <a:rect l="l" t="t" r="r" b="b"/>
              <a:pathLst>
                <a:path h="561975">
                  <a:moveTo>
                    <a:pt x="0" y="0"/>
                  </a:moveTo>
                  <a:lnTo>
                    <a:pt x="0" y="561975"/>
                  </a:lnTo>
                </a:path>
              </a:pathLst>
            </a:custGeom>
            <a:ln w="12700">
              <a:solidFill>
                <a:srgbClr val="FFFFFF"/>
              </a:solidFill>
            </a:ln>
          </p:spPr>
          <p:txBody>
            <a:bodyPr wrap="square" lIns="0" tIns="0" rIns="0" bIns="0" rtlCol="0"/>
            <a:lstStyle/>
            <a:p>
              <a:endParaRPr/>
            </a:p>
          </p:txBody>
        </p:sp>
        <p:sp>
          <p:nvSpPr>
            <p:cNvPr id="30" name="object 30"/>
            <p:cNvSpPr/>
            <p:nvPr/>
          </p:nvSpPr>
          <p:spPr>
            <a:xfrm>
              <a:off x="7377175" y="4786248"/>
              <a:ext cx="1383030" cy="561975"/>
            </a:xfrm>
            <a:custGeom>
              <a:avLst/>
              <a:gdLst/>
              <a:ahLst/>
              <a:cxnLst/>
              <a:rect l="l" t="t" r="r" b="b"/>
              <a:pathLst>
                <a:path w="1383029" h="561975">
                  <a:moveTo>
                    <a:pt x="14224" y="0"/>
                  </a:moveTo>
                  <a:lnTo>
                    <a:pt x="14224" y="561975"/>
                  </a:lnTo>
                </a:path>
                <a:path w="1383029" h="561975">
                  <a:moveTo>
                    <a:pt x="1368425" y="0"/>
                  </a:moveTo>
                  <a:lnTo>
                    <a:pt x="1368425" y="561975"/>
                  </a:lnTo>
                </a:path>
                <a:path w="1383029" h="561975">
                  <a:moveTo>
                    <a:pt x="0" y="14350"/>
                  </a:moveTo>
                  <a:lnTo>
                    <a:pt x="1382649" y="14350"/>
                  </a:lnTo>
                </a:path>
                <a:path w="1383029" h="561975">
                  <a:moveTo>
                    <a:pt x="0" y="547751"/>
                  </a:moveTo>
                  <a:lnTo>
                    <a:pt x="1382649" y="547751"/>
                  </a:lnTo>
                </a:path>
              </a:pathLst>
            </a:custGeom>
            <a:ln w="28575">
              <a:solidFill>
                <a:srgbClr val="FFFFFF"/>
              </a:solidFill>
            </a:ln>
          </p:spPr>
          <p:txBody>
            <a:bodyPr wrap="square" lIns="0" tIns="0" rIns="0" bIns="0" rtlCol="0"/>
            <a:lstStyle/>
            <a:p>
              <a:endParaRPr/>
            </a:p>
          </p:txBody>
        </p:sp>
      </p:grpSp>
      <p:sp>
        <p:nvSpPr>
          <p:cNvPr id="32" name="object 11"/>
          <p:cNvSpPr txBox="1"/>
          <p:nvPr/>
        </p:nvSpPr>
        <p:spPr>
          <a:xfrm>
            <a:off x="2833687" y="4786248"/>
            <a:ext cx="1327150" cy="452120"/>
          </a:xfrm>
          <a:prstGeom prst="rect">
            <a:avLst/>
          </a:prstGeom>
        </p:spPr>
        <p:txBody>
          <a:bodyPr vert="horz" wrap="square" lIns="0" tIns="12065" rIns="0" bIns="0" rtlCol="0">
            <a:spAutoFit/>
          </a:bodyPr>
          <a:lstStyle/>
          <a:p>
            <a:pPr marL="146685">
              <a:lnSpc>
                <a:spcPct val="100000"/>
              </a:lnSpc>
              <a:spcBef>
                <a:spcPts val="95"/>
              </a:spcBef>
              <a:tabLst>
                <a:tab pos="824230" algn="l"/>
              </a:tabLst>
            </a:pPr>
            <a:r>
              <a:rPr sz="2800" spc="-5" dirty="0">
                <a:latin typeface="Times New Roman"/>
                <a:cs typeface="Times New Roman"/>
              </a:rPr>
              <a:t>15	86</a:t>
            </a:r>
            <a:endParaRPr sz="2800" dirty="0">
              <a:latin typeface="Times New Roman"/>
              <a:cs typeface="Times New Roman"/>
            </a:endParaRPr>
          </a:p>
        </p:txBody>
      </p:sp>
      <p:sp>
        <p:nvSpPr>
          <p:cNvPr id="33" name="object 15"/>
          <p:cNvSpPr txBox="1"/>
          <p:nvPr/>
        </p:nvSpPr>
        <p:spPr>
          <a:xfrm>
            <a:off x="852487" y="4786248"/>
            <a:ext cx="1325880" cy="452120"/>
          </a:xfrm>
          <a:prstGeom prst="rect">
            <a:avLst/>
          </a:prstGeom>
        </p:spPr>
        <p:txBody>
          <a:bodyPr vert="horz" wrap="square" lIns="0" tIns="12065" rIns="0" bIns="0" rtlCol="0">
            <a:spAutoFit/>
          </a:bodyPr>
          <a:lstStyle/>
          <a:p>
            <a:pPr marL="234950">
              <a:lnSpc>
                <a:spcPct val="100000"/>
              </a:lnSpc>
              <a:spcBef>
                <a:spcPts val="95"/>
              </a:spcBef>
              <a:tabLst>
                <a:tab pos="822960" algn="l"/>
              </a:tabLst>
            </a:pPr>
            <a:r>
              <a:rPr sz="2800" spc="-5" dirty="0">
                <a:latin typeface="Times New Roman"/>
                <a:cs typeface="Times New Roman"/>
              </a:rPr>
              <a:t>6	99</a:t>
            </a:r>
            <a:endParaRPr sz="2800" dirty="0">
              <a:latin typeface="Times New Roman"/>
              <a:cs typeface="Times New Roman"/>
            </a:endParaRPr>
          </a:p>
        </p:txBody>
      </p:sp>
      <p:sp>
        <p:nvSpPr>
          <p:cNvPr id="34" name="object 19"/>
          <p:cNvSpPr txBox="1"/>
          <p:nvPr/>
        </p:nvSpPr>
        <p:spPr>
          <a:xfrm>
            <a:off x="4586287" y="4786248"/>
            <a:ext cx="1325880" cy="452120"/>
          </a:xfrm>
          <a:prstGeom prst="rect">
            <a:avLst/>
          </a:prstGeom>
        </p:spPr>
        <p:txBody>
          <a:bodyPr vert="horz" wrap="square" lIns="0" tIns="12065" rIns="0" bIns="0" rtlCol="0">
            <a:spAutoFit/>
          </a:bodyPr>
          <a:lstStyle/>
          <a:p>
            <a:pPr marL="145415">
              <a:lnSpc>
                <a:spcPct val="100000"/>
              </a:lnSpc>
              <a:spcBef>
                <a:spcPts val="95"/>
              </a:spcBef>
              <a:tabLst>
                <a:tab pos="823594" algn="l"/>
              </a:tabLst>
            </a:pPr>
            <a:r>
              <a:rPr sz="2800" spc="-5" dirty="0">
                <a:latin typeface="Times New Roman"/>
                <a:cs typeface="Times New Roman"/>
              </a:rPr>
              <a:t>58	35</a:t>
            </a:r>
            <a:endParaRPr sz="2800" dirty="0">
              <a:latin typeface="Times New Roman"/>
              <a:cs typeface="Times New Roman"/>
            </a:endParaRPr>
          </a:p>
        </p:txBody>
      </p:sp>
      <p:graphicFrame>
        <p:nvGraphicFramePr>
          <p:cNvPr id="35" name="object 20"/>
          <p:cNvGraphicFramePr>
            <a:graphicFrameLocks noGrp="1"/>
          </p:cNvGraphicFramePr>
          <p:nvPr>
            <p:extLst>
              <p:ext uri="{D42A27DB-BD31-4B8C-83A1-F6EECF244321}">
                <p14:modId xmlns:p14="http://schemas.microsoft.com/office/powerpoint/2010/main" val="1955043879"/>
              </p:ext>
            </p:extLst>
          </p:nvPr>
        </p:nvGraphicFramePr>
        <p:xfrm>
          <a:off x="6538912" y="4750802"/>
          <a:ext cx="2031999" cy="533400"/>
        </p:xfrm>
        <a:graphic>
          <a:graphicData uri="http://schemas.openxmlformats.org/drawingml/2006/table">
            <a:tbl>
              <a:tblPr firstRow="1" bandRow="1">
                <a:tableStyleId>{2D5ABB26-0587-4C30-8999-92F81FD0307C}</a:tableStyleId>
              </a:tblPr>
              <a:tblGrid>
                <a:gridCol w="678180">
                  <a:extLst>
                    <a:ext uri="{9D8B030D-6E8A-4147-A177-3AD203B41FA5}">
                      <a16:colId xmlns:a16="http://schemas.microsoft.com/office/drawing/2014/main" xmlns="" val="20000"/>
                    </a:ext>
                  </a:extLst>
                </a:gridCol>
                <a:gridCol w="676275">
                  <a:extLst>
                    <a:ext uri="{9D8B030D-6E8A-4147-A177-3AD203B41FA5}">
                      <a16:colId xmlns:a16="http://schemas.microsoft.com/office/drawing/2014/main" xmlns="" val="20001"/>
                    </a:ext>
                  </a:extLst>
                </a:gridCol>
                <a:gridCol w="677544">
                  <a:extLst>
                    <a:ext uri="{9D8B030D-6E8A-4147-A177-3AD203B41FA5}">
                      <a16:colId xmlns:a16="http://schemas.microsoft.com/office/drawing/2014/main" xmlns="" val="20002"/>
                    </a:ext>
                  </a:extLst>
                </a:gridCol>
              </a:tblGrid>
              <a:tr h="533400">
                <a:tc>
                  <a:txBody>
                    <a:bodyPr/>
                    <a:lstStyle/>
                    <a:p>
                      <a:pPr algn="ctr">
                        <a:lnSpc>
                          <a:spcPct val="100000"/>
                        </a:lnSpc>
                        <a:spcBef>
                          <a:spcPts val="265"/>
                        </a:spcBef>
                      </a:pPr>
                      <a:r>
                        <a:rPr sz="2800" dirty="0">
                          <a:solidFill>
                            <a:schemeClr val="tx1"/>
                          </a:solidFill>
                          <a:latin typeface="Times New Roman"/>
                          <a:cs typeface="Times New Roman"/>
                        </a:rPr>
                        <a:t>0</a:t>
                      </a:r>
                    </a:p>
                  </a:txBody>
                  <a:tcPr marL="0" marR="0" marT="33655" marB="0">
                    <a:lnL w="28575">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270" algn="ctr">
                        <a:lnSpc>
                          <a:spcPct val="100000"/>
                        </a:lnSpc>
                        <a:spcBef>
                          <a:spcPts val="265"/>
                        </a:spcBef>
                      </a:pPr>
                      <a:r>
                        <a:rPr sz="2800" dirty="0">
                          <a:solidFill>
                            <a:schemeClr val="tx1"/>
                          </a:solidFill>
                          <a:latin typeface="Times New Roman"/>
                          <a:cs typeface="Times New Roman"/>
                        </a:rPr>
                        <a:t>4</a:t>
                      </a:r>
                      <a:endParaRPr sz="2800">
                        <a:solidFill>
                          <a:schemeClr val="tx1"/>
                        </a:solidFill>
                        <a:latin typeface="Times New Roman"/>
                        <a:cs typeface="Times New Roman"/>
                      </a:endParaRP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1925">
                        <a:lnSpc>
                          <a:spcPct val="100000"/>
                        </a:lnSpc>
                        <a:spcBef>
                          <a:spcPts val="265"/>
                        </a:spcBef>
                      </a:pPr>
                      <a:r>
                        <a:rPr sz="2800" spc="-5" dirty="0">
                          <a:solidFill>
                            <a:schemeClr val="tx1"/>
                          </a:solidFill>
                          <a:latin typeface="Times New Roman"/>
                          <a:cs typeface="Times New Roman"/>
                        </a:rPr>
                        <a:t>86</a:t>
                      </a:r>
                      <a:endParaRPr sz="2800" dirty="0">
                        <a:solidFill>
                          <a:schemeClr val="tx1"/>
                        </a:solidFill>
                        <a:latin typeface="Times New Roman"/>
                        <a:cs typeface="Times New Roman"/>
                      </a:endParaRPr>
                    </a:p>
                  </a:txBody>
                  <a:tcPr marL="0" marR="0" marT="33655" marB="0">
                    <a:lnL w="127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xmlns="" val="10000"/>
                  </a:ext>
                </a:extLst>
              </a:tr>
            </a:tbl>
          </a:graphicData>
        </a:graphic>
      </p:graphicFrame>
      <p:sp>
        <p:nvSpPr>
          <p:cNvPr id="36" name="Title 1"/>
          <p:cNvSpPr txBox="1">
            <a:spLocks/>
          </p:cNvSpPr>
          <p:nvPr/>
        </p:nvSpPr>
        <p:spPr>
          <a:xfrm>
            <a:off x="476081" y="762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FF0000"/>
                </a:solidFill>
              </a:rPr>
              <a:t>Merge Sort</a:t>
            </a:r>
          </a:p>
        </p:txBody>
      </p:sp>
    </p:spTree>
    <p:extLst>
      <p:ext uri="{BB962C8B-B14F-4D97-AF65-F5344CB8AC3E}">
        <p14:creationId xmlns:p14="http://schemas.microsoft.com/office/powerpoint/2010/main" val="3079083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664300C4-0E67-461F-A3A2-14D331F53223}" type="slidenum">
              <a:rPr lang="en-US"/>
              <a:pPr/>
              <a:t>2</a:t>
            </a:fld>
            <a:endParaRPr lang="en-US"/>
          </a:p>
        </p:txBody>
      </p:sp>
      <p:sp>
        <p:nvSpPr>
          <p:cNvPr id="210946" name="Rectangle 2"/>
          <p:cNvSpPr>
            <a:spLocks noGrp="1" noChangeArrowheads="1"/>
          </p:cNvSpPr>
          <p:nvPr>
            <p:ph type="title"/>
          </p:nvPr>
        </p:nvSpPr>
        <p:spPr/>
        <p:txBody>
          <a:bodyPr/>
          <a:lstStyle/>
          <a:p>
            <a:r>
              <a:rPr lang="en-US" dirty="0">
                <a:solidFill>
                  <a:srgbClr val="FF0000"/>
                </a:solidFill>
              </a:rPr>
              <a:t>Insertion Sort</a:t>
            </a:r>
          </a:p>
        </p:txBody>
      </p:sp>
      <p:sp>
        <p:nvSpPr>
          <p:cNvPr id="210947" name="Rectangle 3"/>
          <p:cNvSpPr>
            <a:spLocks noGrp="1" noChangeArrowheads="1"/>
          </p:cNvSpPr>
          <p:nvPr>
            <p:ph type="body" idx="1"/>
          </p:nvPr>
        </p:nvSpPr>
        <p:spPr/>
        <p:txBody>
          <a:bodyPr>
            <a:normAutofit fontScale="92500" lnSpcReduction="10000"/>
          </a:bodyPr>
          <a:lstStyle/>
          <a:p>
            <a:pPr>
              <a:lnSpc>
                <a:spcPct val="110000"/>
              </a:lnSpc>
            </a:pPr>
            <a:r>
              <a:rPr lang="en-US"/>
              <a:t>Idea: like sorting a hand of playing cards</a:t>
            </a:r>
          </a:p>
          <a:p>
            <a:pPr lvl="1">
              <a:lnSpc>
                <a:spcPct val="110000"/>
              </a:lnSpc>
            </a:pPr>
            <a:r>
              <a:rPr lang="en-US"/>
              <a:t>Start with an empty left hand and the cards facing down on the table.</a:t>
            </a:r>
          </a:p>
          <a:p>
            <a:pPr lvl="1">
              <a:lnSpc>
                <a:spcPct val="110000"/>
              </a:lnSpc>
            </a:pPr>
            <a:r>
              <a:rPr lang="en-US"/>
              <a:t>Remove one card at a time from the table, and insert it into the correct position in the left hand</a:t>
            </a:r>
          </a:p>
          <a:p>
            <a:pPr lvl="2">
              <a:lnSpc>
                <a:spcPct val="110000"/>
              </a:lnSpc>
            </a:pPr>
            <a:r>
              <a:rPr lang="en-US"/>
              <a:t>compare it with each of the cards already in the hand, from right to left</a:t>
            </a:r>
          </a:p>
          <a:p>
            <a:pPr lvl="1">
              <a:lnSpc>
                <a:spcPct val="110000"/>
              </a:lnSpc>
            </a:pPr>
            <a:r>
              <a:rPr lang="en-US"/>
              <a:t>The cards held in the left hand are sorted</a:t>
            </a:r>
          </a:p>
          <a:p>
            <a:pPr lvl="2">
              <a:lnSpc>
                <a:spcPct val="110000"/>
              </a:lnSpc>
            </a:pPr>
            <a:r>
              <a:rPr lang="en-US"/>
              <a:t>these cards were originally the top cards of the pile on the table</a:t>
            </a:r>
          </a:p>
        </p:txBody>
      </p:sp>
    </p:spTree>
    <p:extLst>
      <p:ext uri="{BB962C8B-B14F-4D97-AF65-F5344CB8AC3E}">
        <p14:creationId xmlns:p14="http://schemas.microsoft.com/office/powerpoint/2010/main" val="1631569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p:cNvGraphicFramePr>
            <a:graphicFrameLocks noGrp="1"/>
          </p:cNvGraphicFramePr>
          <p:nvPr>
            <p:extLst>
              <p:ext uri="{D42A27DB-BD31-4B8C-83A1-F6EECF244321}">
                <p14:modId xmlns:p14="http://schemas.microsoft.com/office/powerpoint/2010/main" val="3230458286"/>
              </p:ext>
            </p:extLst>
          </p:nvPr>
        </p:nvGraphicFramePr>
        <p:xfrm>
          <a:off x="1509712" y="976312"/>
          <a:ext cx="6090282" cy="533400"/>
        </p:xfrm>
        <a:graphic>
          <a:graphicData uri="http://schemas.openxmlformats.org/drawingml/2006/table">
            <a:tbl>
              <a:tblPr firstRow="1" bandRow="1">
                <a:tableStyleId>{2D5ABB26-0587-4C30-8999-92F81FD0307C}</a:tableStyleId>
              </a:tblPr>
              <a:tblGrid>
                <a:gridCol w="678180">
                  <a:extLst>
                    <a:ext uri="{9D8B030D-6E8A-4147-A177-3AD203B41FA5}">
                      <a16:colId xmlns:a16="http://schemas.microsoft.com/office/drawing/2014/main" xmlns="" val="20000"/>
                    </a:ext>
                  </a:extLst>
                </a:gridCol>
                <a:gridCol w="676275">
                  <a:extLst>
                    <a:ext uri="{9D8B030D-6E8A-4147-A177-3AD203B41FA5}">
                      <a16:colId xmlns:a16="http://schemas.microsoft.com/office/drawing/2014/main" xmlns="" val="20001"/>
                    </a:ext>
                  </a:extLst>
                </a:gridCol>
                <a:gridCol w="677544">
                  <a:extLst>
                    <a:ext uri="{9D8B030D-6E8A-4147-A177-3AD203B41FA5}">
                      <a16:colId xmlns:a16="http://schemas.microsoft.com/office/drawing/2014/main" xmlns="" val="20002"/>
                    </a:ext>
                  </a:extLst>
                </a:gridCol>
                <a:gridCol w="677544">
                  <a:extLst>
                    <a:ext uri="{9D8B030D-6E8A-4147-A177-3AD203B41FA5}">
                      <a16:colId xmlns:a16="http://schemas.microsoft.com/office/drawing/2014/main" xmlns="" val="20003"/>
                    </a:ext>
                  </a:extLst>
                </a:gridCol>
                <a:gridCol w="675640">
                  <a:extLst>
                    <a:ext uri="{9D8B030D-6E8A-4147-A177-3AD203B41FA5}">
                      <a16:colId xmlns:a16="http://schemas.microsoft.com/office/drawing/2014/main" xmlns="" val="20004"/>
                    </a:ext>
                  </a:extLst>
                </a:gridCol>
                <a:gridCol w="676910">
                  <a:extLst>
                    <a:ext uri="{9D8B030D-6E8A-4147-A177-3AD203B41FA5}">
                      <a16:colId xmlns:a16="http://schemas.microsoft.com/office/drawing/2014/main" xmlns="" val="20005"/>
                    </a:ext>
                  </a:extLst>
                </a:gridCol>
                <a:gridCol w="676910">
                  <a:extLst>
                    <a:ext uri="{9D8B030D-6E8A-4147-A177-3AD203B41FA5}">
                      <a16:colId xmlns:a16="http://schemas.microsoft.com/office/drawing/2014/main" xmlns="" val="20006"/>
                    </a:ext>
                  </a:extLst>
                </a:gridCol>
                <a:gridCol w="675004">
                  <a:extLst>
                    <a:ext uri="{9D8B030D-6E8A-4147-A177-3AD203B41FA5}">
                      <a16:colId xmlns:a16="http://schemas.microsoft.com/office/drawing/2014/main" xmlns="" val="20007"/>
                    </a:ext>
                  </a:extLst>
                </a:gridCol>
                <a:gridCol w="676275">
                  <a:extLst>
                    <a:ext uri="{9D8B030D-6E8A-4147-A177-3AD203B41FA5}">
                      <a16:colId xmlns:a16="http://schemas.microsoft.com/office/drawing/2014/main" xmlns="" val="20008"/>
                    </a:ext>
                  </a:extLst>
                </a:gridCol>
              </a:tblGrid>
              <a:tr h="533400">
                <a:tc>
                  <a:txBody>
                    <a:bodyPr/>
                    <a:lstStyle/>
                    <a:p>
                      <a:pPr>
                        <a:lnSpc>
                          <a:spcPct val="100000"/>
                        </a:lnSpc>
                      </a:pPr>
                      <a:endParaRPr sz="2600" dirty="0">
                        <a:solidFill>
                          <a:schemeClr val="tx1"/>
                        </a:solidFill>
                        <a:latin typeface="Times New Roman"/>
                        <a:cs typeface="Times New Roman"/>
                      </a:endParaRPr>
                    </a:p>
                  </a:txBody>
                  <a:tcPr marL="0" marR="0" marT="0" marB="0">
                    <a:lnL w="28575">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2600" dirty="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2600" dirty="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26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26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2600" dirty="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26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26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nSpc>
                          <a:spcPct val="100000"/>
                        </a:lnSpc>
                      </a:pPr>
                      <a:endParaRPr sz="2600" dirty="0">
                        <a:solidFill>
                          <a:schemeClr val="tx1"/>
                        </a:solidFill>
                        <a:latin typeface="Times New Roman"/>
                        <a:cs typeface="Times New Roman"/>
                      </a:endParaRPr>
                    </a:p>
                  </a:txBody>
                  <a:tcPr marL="0" marR="0" marT="0" marB="0">
                    <a:lnL w="127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xmlns="" val="10000"/>
                  </a:ext>
                </a:extLst>
              </a:tr>
            </a:tbl>
          </a:graphicData>
        </a:graphic>
      </p:graphicFrame>
      <p:graphicFrame>
        <p:nvGraphicFramePr>
          <p:cNvPr id="6" name="object 6"/>
          <p:cNvGraphicFramePr>
            <a:graphicFrameLocks noGrp="1"/>
          </p:cNvGraphicFramePr>
          <p:nvPr>
            <p:extLst>
              <p:ext uri="{D42A27DB-BD31-4B8C-83A1-F6EECF244321}">
                <p14:modId xmlns:p14="http://schemas.microsoft.com/office/powerpoint/2010/main" val="2113762416"/>
              </p:ext>
            </p:extLst>
          </p:nvPr>
        </p:nvGraphicFramePr>
        <p:xfrm>
          <a:off x="1298004" y="2636491"/>
          <a:ext cx="2709543" cy="533400"/>
        </p:xfrm>
        <a:graphic>
          <a:graphicData uri="http://schemas.openxmlformats.org/drawingml/2006/table">
            <a:tbl>
              <a:tblPr firstRow="1" bandRow="1">
                <a:tableStyleId>{2D5ABB26-0587-4C30-8999-92F81FD0307C}</a:tableStyleId>
              </a:tblPr>
              <a:tblGrid>
                <a:gridCol w="678180">
                  <a:extLst>
                    <a:ext uri="{9D8B030D-6E8A-4147-A177-3AD203B41FA5}">
                      <a16:colId xmlns:a16="http://schemas.microsoft.com/office/drawing/2014/main" xmlns="" val="20000"/>
                    </a:ext>
                  </a:extLst>
                </a:gridCol>
                <a:gridCol w="676275">
                  <a:extLst>
                    <a:ext uri="{9D8B030D-6E8A-4147-A177-3AD203B41FA5}">
                      <a16:colId xmlns:a16="http://schemas.microsoft.com/office/drawing/2014/main" xmlns="" val="20001"/>
                    </a:ext>
                  </a:extLst>
                </a:gridCol>
                <a:gridCol w="677544">
                  <a:extLst>
                    <a:ext uri="{9D8B030D-6E8A-4147-A177-3AD203B41FA5}">
                      <a16:colId xmlns:a16="http://schemas.microsoft.com/office/drawing/2014/main" xmlns="" val="20002"/>
                    </a:ext>
                  </a:extLst>
                </a:gridCol>
                <a:gridCol w="677544">
                  <a:extLst>
                    <a:ext uri="{9D8B030D-6E8A-4147-A177-3AD203B41FA5}">
                      <a16:colId xmlns:a16="http://schemas.microsoft.com/office/drawing/2014/main" xmlns="" val="20003"/>
                    </a:ext>
                  </a:extLst>
                </a:gridCol>
              </a:tblGrid>
              <a:tr h="533400">
                <a:tc>
                  <a:txBody>
                    <a:bodyPr/>
                    <a:lstStyle/>
                    <a:p>
                      <a:pPr algn="ctr">
                        <a:lnSpc>
                          <a:spcPct val="100000"/>
                        </a:lnSpc>
                        <a:spcBef>
                          <a:spcPts val="265"/>
                        </a:spcBef>
                      </a:pPr>
                      <a:r>
                        <a:rPr sz="2800" dirty="0">
                          <a:solidFill>
                            <a:schemeClr val="tx1"/>
                          </a:solidFill>
                          <a:latin typeface="Times New Roman"/>
                          <a:cs typeface="Times New Roman"/>
                        </a:rPr>
                        <a:t>6</a:t>
                      </a:r>
                    </a:p>
                  </a:txBody>
                  <a:tcPr marL="0" marR="0" marT="33655" marB="0">
                    <a:lnL w="28575">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59385">
                        <a:lnSpc>
                          <a:spcPct val="100000"/>
                        </a:lnSpc>
                        <a:spcBef>
                          <a:spcPts val="265"/>
                        </a:spcBef>
                      </a:pPr>
                      <a:r>
                        <a:rPr sz="2800" dirty="0">
                          <a:solidFill>
                            <a:schemeClr val="tx1"/>
                          </a:solidFill>
                          <a:latin typeface="Times New Roman"/>
                          <a:cs typeface="Times New Roman"/>
                        </a:rPr>
                        <a:t>15</a:t>
                      </a: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0655">
                        <a:lnSpc>
                          <a:spcPct val="100000"/>
                        </a:lnSpc>
                        <a:spcBef>
                          <a:spcPts val="265"/>
                        </a:spcBef>
                      </a:pPr>
                      <a:r>
                        <a:rPr sz="2800" dirty="0">
                          <a:solidFill>
                            <a:schemeClr val="tx1"/>
                          </a:solidFill>
                          <a:latin typeface="Times New Roman"/>
                          <a:cs typeface="Times New Roman"/>
                        </a:rPr>
                        <a:t>86</a:t>
                      </a: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0655">
                        <a:lnSpc>
                          <a:spcPct val="100000"/>
                        </a:lnSpc>
                        <a:spcBef>
                          <a:spcPts val="265"/>
                        </a:spcBef>
                      </a:pPr>
                      <a:r>
                        <a:rPr sz="2800" dirty="0">
                          <a:solidFill>
                            <a:schemeClr val="tx1"/>
                          </a:solidFill>
                          <a:latin typeface="Times New Roman"/>
                          <a:cs typeface="Times New Roman"/>
                        </a:rPr>
                        <a:t>99</a:t>
                      </a:r>
                    </a:p>
                  </a:txBody>
                  <a:tcPr marL="0" marR="0" marT="33655" marB="0">
                    <a:lnL w="127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xmlns="" val="10000"/>
                  </a:ext>
                </a:extLst>
              </a:tr>
            </a:tbl>
          </a:graphicData>
        </a:graphic>
      </p:graphicFrame>
      <p:graphicFrame>
        <p:nvGraphicFramePr>
          <p:cNvPr id="7" name="object 7"/>
          <p:cNvGraphicFramePr>
            <a:graphicFrameLocks noGrp="1"/>
          </p:cNvGraphicFramePr>
          <p:nvPr>
            <p:extLst>
              <p:ext uri="{D42A27DB-BD31-4B8C-83A1-F6EECF244321}">
                <p14:modId xmlns:p14="http://schemas.microsoft.com/office/powerpoint/2010/main" val="1818410525"/>
              </p:ext>
            </p:extLst>
          </p:nvPr>
        </p:nvGraphicFramePr>
        <p:xfrm>
          <a:off x="4423155" y="2658744"/>
          <a:ext cx="3388359" cy="533400"/>
        </p:xfrm>
        <a:graphic>
          <a:graphicData uri="http://schemas.openxmlformats.org/drawingml/2006/table">
            <a:tbl>
              <a:tblPr firstRow="1" bandRow="1">
                <a:tableStyleId>{2D5ABB26-0587-4C30-8999-92F81FD0307C}</a:tableStyleId>
              </a:tblPr>
              <a:tblGrid>
                <a:gridCol w="676275">
                  <a:extLst>
                    <a:ext uri="{9D8B030D-6E8A-4147-A177-3AD203B41FA5}">
                      <a16:colId xmlns:a16="http://schemas.microsoft.com/office/drawing/2014/main" xmlns="" val="20000"/>
                    </a:ext>
                  </a:extLst>
                </a:gridCol>
                <a:gridCol w="678180">
                  <a:extLst>
                    <a:ext uri="{9D8B030D-6E8A-4147-A177-3AD203B41FA5}">
                      <a16:colId xmlns:a16="http://schemas.microsoft.com/office/drawing/2014/main" xmlns="" val="20001"/>
                    </a:ext>
                  </a:extLst>
                </a:gridCol>
                <a:gridCol w="678180">
                  <a:extLst>
                    <a:ext uri="{9D8B030D-6E8A-4147-A177-3AD203B41FA5}">
                      <a16:colId xmlns:a16="http://schemas.microsoft.com/office/drawing/2014/main" xmlns="" val="20002"/>
                    </a:ext>
                  </a:extLst>
                </a:gridCol>
                <a:gridCol w="676910">
                  <a:extLst>
                    <a:ext uri="{9D8B030D-6E8A-4147-A177-3AD203B41FA5}">
                      <a16:colId xmlns:a16="http://schemas.microsoft.com/office/drawing/2014/main" xmlns="" val="20003"/>
                    </a:ext>
                  </a:extLst>
                </a:gridCol>
                <a:gridCol w="678814">
                  <a:extLst>
                    <a:ext uri="{9D8B030D-6E8A-4147-A177-3AD203B41FA5}">
                      <a16:colId xmlns:a16="http://schemas.microsoft.com/office/drawing/2014/main" xmlns="" val="20004"/>
                    </a:ext>
                  </a:extLst>
                </a:gridCol>
              </a:tblGrid>
              <a:tr h="533400">
                <a:tc>
                  <a:txBody>
                    <a:bodyPr/>
                    <a:lstStyle/>
                    <a:p>
                      <a:pPr marL="635" algn="ctr">
                        <a:lnSpc>
                          <a:spcPct val="100000"/>
                        </a:lnSpc>
                        <a:spcBef>
                          <a:spcPts val="265"/>
                        </a:spcBef>
                      </a:pPr>
                      <a:r>
                        <a:rPr sz="2800" dirty="0">
                          <a:solidFill>
                            <a:schemeClr val="tx1"/>
                          </a:solidFill>
                          <a:latin typeface="Times New Roman"/>
                          <a:cs typeface="Times New Roman"/>
                        </a:rPr>
                        <a:t>0</a:t>
                      </a:r>
                    </a:p>
                  </a:txBody>
                  <a:tcPr marL="0" marR="0" marT="33655" marB="0">
                    <a:lnL w="28575">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65"/>
                        </a:spcBef>
                      </a:pPr>
                      <a:r>
                        <a:rPr sz="2800" dirty="0">
                          <a:solidFill>
                            <a:schemeClr val="tx1"/>
                          </a:solidFill>
                          <a:latin typeface="Times New Roman"/>
                          <a:cs typeface="Times New Roman"/>
                        </a:rPr>
                        <a:t>4</a:t>
                      </a: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1290">
                        <a:lnSpc>
                          <a:spcPct val="100000"/>
                        </a:lnSpc>
                        <a:spcBef>
                          <a:spcPts val="265"/>
                        </a:spcBef>
                      </a:pPr>
                      <a:r>
                        <a:rPr sz="2800" dirty="0">
                          <a:solidFill>
                            <a:schemeClr val="tx1"/>
                          </a:solidFill>
                          <a:latin typeface="Times New Roman"/>
                          <a:cs typeface="Times New Roman"/>
                        </a:rPr>
                        <a:t>35</a:t>
                      </a: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0020">
                        <a:lnSpc>
                          <a:spcPct val="100000"/>
                        </a:lnSpc>
                        <a:spcBef>
                          <a:spcPts val="265"/>
                        </a:spcBef>
                      </a:pPr>
                      <a:r>
                        <a:rPr sz="2800" dirty="0">
                          <a:solidFill>
                            <a:schemeClr val="tx1"/>
                          </a:solidFill>
                          <a:latin typeface="Times New Roman"/>
                          <a:cs typeface="Times New Roman"/>
                        </a:rPr>
                        <a:t>58</a:t>
                      </a:r>
                      <a:endParaRPr sz="2800">
                        <a:solidFill>
                          <a:schemeClr val="tx1"/>
                        </a:solidFill>
                        <a:latin typeface="Times New Roman"/>
                        <a:cs typeface="Times New Roman"/>
                      </a:endParaRP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1290">
                        <a:lnSpc>
                          <a:spcPct val="100000"/>
                        </a:lnSpc>
                        <a:spcBef>
                          <a:spcPts val="265"/>
                        </a:spcBef>
                      </a:pPr>
                      <a:r>
                        <a:rPr sz="2800" dirty="0">
                          <a:solidFill>
                            <a:schemeClr val="tx1"/>
                          </a:solidFill>
                          <a:latin typeface="Times New Roman"/>
                          <a:cs typeface="Times New Roman"/>
                        </a:rPr>
                        <a:t>86</a:t>
                      </a:r>
                    </a:p>
                  </a:txBody>
                  <a:tcPr marL="0" marR="0" marT="33655" marB="0">
                    <a:lnL w="127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xmlns="" val="10000"/>
                  </a:ext>
                </a:extLst>
              </a:tr>
            </a:tbl>
          </a:graphicData>
        </a:graphic>
      </p:graphicFrame>
      <p:grpSp>
        <p:nvGrpSpPr>
          <p:cNvPr id="8" name="object 8"/>
          <p:cNvGrpSpPr/>
          <p:nvPr/>
        </p:nvGrpSpPr>
        <p:grpSpPr>
          <a:xfrm>
            <a:off x="2638488" y="3400361"/>
            <a:ext cx="1412875" cy="590550"/>
            <a:chOff x="2638488" y="3400361"/>
            <a:chExt cx="1412875" cy="590550"/>
          </a:xfrm>
        </p:grpSpPr>
        <p:sp>
          <p:nvSpPr>
            <p:cNvPr id="9" name="object 9"/>
            <p:cNvSpPr/>
            <p:nvPr/>
          </p:nvSpPr>
          <p:spPr>
            <a:xfrm>
              <a:off x="3344926" y="3414648"/>
              <a:ext cx="0" cy="561975"/>
            </a:xfrm>
            <a:custGeom>
              <a:avLst/>
              <a:gdLst/>
              <a:ahLst/>
              <a:cxnLst/>
              <a:rect l="l" t="t" r="r" b="b"/>
              <a:pathLst>
                <a:path h="561975">
                  <a:moveTo>
                    <a:pt x="0" y="0"/>
                  </a:moveTo>
                  <a:lnTo>
                    <a:pt x="0" y="561975"/>
                  </a:lnTo>
                </a:path>
              </a:pathLst>
            </a:custGeom>
            <a:ln w="12700">
              <a:solidFill>
                <a:srgbClr val="FFFFFF"/>
              </a:solidFill>
            </a:ln>
          </p:spPr>
          <p:txBody>
            <a:bodyPr wrap="square" lIns="0" tIns="0" rIns="0" bIns="0" rtlCol="0"/>
            <a:lstStyle/>
            <a:p>
              <a:endParaRPr/>
            </a:p>
          </p:txBody>
        </p:sp>
        <p:sp>
          <p:nvSpPr>
            <p:cNvPr id="10" name="object 10"/>
            <p:cNvSpPr/>
            <p:nvPr/>
          </p:nvSpPr>
          <p:spPr>
            <a:xfrm>
              <a:off x="2652776" y="3414648"/>
              <a:ext cx="1384300" cy="561975"/>
            </a:xfrm>
            <a:custGeom>
              <a:avLst/>
              <a:gdLst/>
              <a:ahLst/>
              <a:cxnLst/>
              <a:rect l="l" t="t" r="r" b="b"/>
              <a:pathLst>
                <a:path w="1384300" h="561975">
                  <a:moveTo>
                    <a:pt x="14224" y="0"/>
                  </a:moveTo>
                  <a:lnTo>
                    <a:pt x="14224" y="561975"/>
                  </a:lnTo>
                </a:path>
                <a:path w="1384300" h="561975">
                  <a:moveTo>
                    <a:pt x="1369949" y="0"/>
                  </a:moveTo>
                  <a:lnTo>
                    <a:pt x="1369949" y="561975"/>
                  </a:lnTo>
                </a:path>
                <a:path w="1384300" h="561975">
                  <a:moveTo>
                    <a:pt x="0" y="14350"/>
                  </a:moveTo>
                  <a:lnTo>
                    <a:pt x="1384173" y="14350"/>
                  </a:lnTo>
                </a:path>
                <a:path w="1384300" h="561975">
                  <a:moveTo>
                    <a:pt x="0" y="547751"/>
                  </a:moveTo>
                  <a:lnTo>
                    <a:pt x="1384173" y="547751"/>
                  </a:lnTo>
                </a:path>
              </a:pathLst>
            </a:custGeom>
            <a:ln w="28575">
              <a:solidFill>
                <a:srgbClr val="FFFFFF"/>
              </a:solidFill>
            </a:ln>
          </p:spPr>
          <p:txBody>
            <a:bodyPr wrap="square" lIns="0" tIns="0" rIns="0" bIns="0" rtlCol="0"/>
            <a:lstStyle/>
            <a:p>
              <a:endParaRPr/>
            </a:p>
          </p:txBody>
        </p:sp>
      </p:grpSp>
      <p:sp>
        <p:nvSpPr>
          <p:cNvPr id="11" name="object 11"/>
          <p:cNvSpPr txBox="1"/>
          <p:nvPr/>
        </p:nvSpPr>
        <p:spPr>
          <a:xfrm>
            <a:off x="2681287" y="3897137"/>
            <a:ext cx="1327150" cy="452120"/>
          </a:xfrm>
          <a:prstGeom prst="rect">
            <a:avLst/>
          </a:prstGeom>
        </p:spPr>
        <p:txBody>
          <a:bodyPr vert="horz" wrap="square" lIns="0" tIns="12065" rIns="0" bIns="0" rtlCol="0">
            <a:spAutoFit/>
          </a:bodyPr>
          <a:lstStyle/>
          <a:p>
            <a:pPr marL="146685">
              <a:lnSpc>
                <a:spcPct val="100000"/>
              </a:lnSpc>
              <a:spcBef>
                <a:spcPts val="95"/>
              </a:spcBef>
              <a:tabLst>
                <a:tab pos="824230" algn="l"/>
              </a:tabLst>
            </a:pPr>
            <a:r>
              <a:rPr sz="2800" spc="-5" dirty="0">
                <a:latin typeface="Times New Roman"/>
                <a:cs typeface="Times New Roman"/>
              </a:rPr>
              <a:t>15	86</a:t>
            </a:r>
            <a:endParaRPr sz="2800" dirty="0">
              <a:latin typeface="Times New Roman"/>
              <a:cs typeface="Times New Roman"/>
            </a:endParaRPr>
          </a:p>
        </p:txBody>
      </p:sp>
      <p:grpSp>
        <p:nvGrpSpPr>
          <p:cNvPr id="12" name="object 12"/>
          <p:cNvGrpSpPr/>
          <p:nvPr/>
        </p:nvGrpSpPr>
        <p:grpSpPr>
          <a:xfrm>
            <a:off x="657225" y="3400361"/>
            <a:ext cx="1411605" cy="590550"/>
            <a:chOff x="657225" y="3400361"/>
            <a:chExt cx="1411605" cy="590550"/>
          </a:xfrm>
        </p:grpSpPr>
        <p:sp>
          <p:nvSpPr>
            <p:cNvPr id="13" name="object 13"/>
            <p:cNvSpPr/>
            <p:nvPr/>
          </p:nvSpPr>
          <p:spPr>
            <a:xfrm>
              <a:off x="1363726" y="3414648"/>
              <a:ext cx="0" cy="561975"/>
            </a:xfrm>
            <a:custGeom>
              <a:avLst/>
              <a:gdLst/>
              <a:ahLst/>
              <a:cxnLst/>
              <a:rect l="l" t="t" r="r" b="b"/>
              <a:pathLst>
                <a:path h="561975">
                  <a:moveTo>
                    <a:pt x="0" y="0"/>
                  </a:moveTo>
                  <a:lnTo>
                    <a:pt x="0" y="561975"/>
                  </a:lnTo>
                </a:path>
              </a:pathLst>
            </a:custGeom>
            <a:ln w="12700">
              <a:solidFill>
                <a:srgbClr val="FFFFFF"/>
              </a:solidFill>
            </a:ln>
          </p:spPr>
          <p:txBody>
            <a:bodyPr wrap="square" lIns="0" tIns="0" rIns="0" bIns="0" rtlCol="0"/>
            <a:lstStyle/>
            <a:p>
              <a:endParaRPr/>
            </a:p>
          </p:txBody>
        </p:sp>
        <p:sp>
          <p:nvSpPr>
            <p:cNvPr id="14" name="object 14"/>
            <p:cNvSpPr/>
            <p:nvPr/>
          </p:nvSpPr>
          <p:spPr>
            <a:xfrm>
              <a:off x="671512" y="3414648"/>
              <a:ext cx="1383030" cy="561975"/>
            </a:xfrm>
            <a:custGeom>
              <a:avLst/>
              <a:gdLst/>
              <a:ahLst/>
              <a:cxnLst/>
              <a:rect l="l" t="t" r="r" b="b"/>
              <a:pathLst>
                <a:path w="1383030" h="561975">
                  <a:moveTo>
                    <a:pt x="14287" y="0"/>
                  </a:moveTo>
                  <a:lnTo>
                    <a:pt x="14287" y="561975"/>
                  </a:lnTo>
                </a:path>
                <a:path w="1383030" h="561975">
                  <a:moveTo>
                    <a:pt x="1368488" y="0"/>
                  </a:moveTo>
                  <a:lnTo>
                    <a:pt x="1368488" y="561975"/>
                  </a:lnTo>
                </a:path>
                <a:path w="1383030" h="561975">
                  <a:moveTo>
                    <a:pt x="0" y="14350"/>
                  </a:moveTo>
                  <a:lnTo>
                    <a:pt x="1382712" y="14350"/>
                  </a:lnTo>
                </a:path>
                <a:path w="1383030" h="561975">
                  <a:moveTo>
                    <a:pt x="0" y="547751"/>
                  </a:moveTo>
                  <a:lnTo>
                    <a:pt x="1382712" y="547751"/>
                  </a:lnTo>
                </a:path>
              </a:pathLst>
            </a:custGeom>
            <a:ln w="28575">
              <a:solidFill>
                <a:srgbClr val="FFFFFF"/>
              </a:solidFill>
            </a:ln>
          </p:spPr>
          <p:txBody>
            <a:bodyPr wrap="square" lIns="0" tIns="0" rIns="0" bIns="0" rtlCol="0"/>
            <a:lstStyle/>
            <a:p>
              <a:endParaRPr/>
            </a:p>
          </p:txBody>
        </p:sp>
      </p:grpSp>
      <p:sp>
        <p:nvSpPr>
          <p:cNvPr id="15" name="object 15"/>
          <p:cNvSpPr txBox="1"/>
          <p:nvPr/>
        </p:nvSpPr>
        <p:spPr>
          <a:xfrm>
            <a:off x="746195" y="3905229"/>
            <a:ext cx="1325880" cy="452120"/>
          </a:xfrm>
          <a:prstGeom prst="rect">
            <a:avLst/>
          </a:prstGeom>
        </p:spPr>
        <p:txBody>
          <a:bodyPr vert="horz" wrap="square" lIns="0" tIns="12065" rIns="0" bIns="0" rtlCol="0">
            <a:spAutoFit/>
          </a:bodyPr>
          <a:lstStyle/>
          <a:p>
            <a:pPr marL="234950">
              <a:lnSpc>
                <a:spcPct val="100000"/>
              </a:lnSpc>
              <a:spcBef>
                <a:spcPts val="95"/>
              </a:spcBef>
              <a:tabLst>
                <a:tab pos="822960" algn="l"/>
              </a:tabLst>
            </a:pPr>
            <a:r>
              <a:rPr sz="2800" spc="-5" dirty="0">
                <a:latin typeface="Times New Roman"/>
                <a:cs typeface="Times New Roman"/>
              </a:rPr>
              <a:t>6	99</a:t>
            </a:r>
            <a:endParaRPr sz="2800" dirty="0">
              <a:latin typeface="Times New Roman"/>
              <a:cs typeface="Times New Roman"/>
            </a:endParaRPr>
          </a:p>
        </p:txBody>
      </p:sp>
      <p:grpSp>
        <p:nvGrpSpPr>
          <p:cNvPr id="16" name="object 16"/>
          <p:cNvGrpSpPr/>
          <p:nvPr/>
        </p:nvGrpSpPr>
        <p:grpSpPr>
          <a:xfrm>
            <a:off x="4391088" y="3400361"/>
            <a:ext cx="1411605" cy="590550"/>
            <a:chOff x="4391088" y="3400361"/>
            <a:chExt cx="1411605" cy="590550"/>
          </a:xfrm>
        </p:grpSpPr>
        <p:sp>
          <p:nvSpPr>
            <p:cNvPr id="17" name="object 17"/>
            <p:cNvSpPr/>
            <p:nvPr/>
          </p:nvSpPr>
          <p:spPr>
            <a:xfrm>
              <a:off x="5095875" y="3414648"/>
              <a:ext cx="0" cy="561975"/>
            </a:xfrm>
            <a:custGeom>
              <a:avLst/>
              <a:gdLst/>
              <a:ahLst/>
              <a:cxnLst/>
              <a:rect l="l" t="t" r="r" b="b"/>
              <a:pathLst>
                <a:path h="561975">
                  <a:moveTo>
                    <a:pt x="0" y="0"/>
                  </a:moveTo>
                  <a:lnTo>
                    <a:pt x="0" y="561975"/>
                  </a:lnTo>
                </a:path>
              </a:pathLst>
            </a:custGeom>
            <a:ln w="12700">
              <a:solidFill>
                <a:srgbClr val="FFFFFF"/>
              </a:solidFill>
            </a:ln>
          </p:spPr>
          <p:txBody>
            <a:bodyPr wrap="square" lIns="0" tIns="0" rIns="0" bIns="0" rtlCol="0"/>
            <a:lstStyle/>
            <a:p>
              <a:endParaRPr/>
            </a:p>
          </p:txBody>
        </p:sp>
        <p:sp>
          <p:nvSpPr>
            <p:cNvPr id="18" name="object 18"/>
            <p:cNvSpPr/>
            <p:nvPr/>
          </p:nvSpPr>
          <p:spPr>
            <a:xfrm>
              <a:off x="4405376" y="3414648"/>
              <a:ext cx="1383030" cy="561975"/>
            </a:xfrm>
            <a:custGeom>
              <a:avLst/>
              <a:gdLst/>
              <a:ahLst/>
              <a:cxnLst/>
              <a:rect l="l" t="t" r="r" b="b"/>
              <a:pathLst>
                <a:path w="1383029" h="561975">
                  <a:moveTo>
                    <a:pt x="14224" y="0"/>
                  </a:moveTo>
                  <a:lnTo>
                    <a:pt x="14224" y="561975"/>
                  </a:lnTo>
                </a:path>
                <a:path w="1383029" h="561975">
                  <a:moveTo>
                    <a:pt x="1368425" y="0"/>
                  </a:moveTo>
                  <a:lnTo>
                    <a:pt x="1368425" y="561975"/>
                  </a:lnTo>
                </a:path>
                <a:path w="1383029" h="561975">
                  <a:moveTo>
                    <a:pt x="0" y="14350"/>
                  </a:moveTo>
                  <a:lnTo>
                    <a:pt x="1382649" y="14350"/>
                  </a:lnTo>
                </a:path>
                <a:path w="1383029" h="561975">
                  <a:moveTo>
                    <a:pt x="0" y="547751"/>
                  </a:moveTo>
                  <a:lnTo>
                    <a:pt x="1382649" y="547751"/>
                  </a:lnTo>
                </a:path>
              </a:pathLst>
            </a:custGeom>
            <a:ln w="28575">
              <a:solidFill>
                <a:srgbClr val="FFFFFF"/>
              </a:solidFill>
            </a:ln>
          </p:spPr>
          <p:txBody>
            <a:bodyPr wrap="square" lIns="0" tIns="0" rIns="0" bIns="0" rtlCol="0"/>
            <a:lstStyle/>
            <a:p>
              <a:endParaRPr/>
            </a:p>
          </p:txBody>
        </p:sp>
      </p:grpSp>
      <p:sp>
        <p:nvSpPr>
          <p:cNvPr id="19" name="object 19"/>
          <p:cNvSpPr txBox="1"/>
          <p:nvPr/>
        </p:nvSpPr>
        <p:spPr>
          <a:xfrm>
            <a:off x="4462526" y="3893371"/>
            <a:ext cx="1325880" cy="452120"/>
          </a:xfrm>
          <a:prstGeom prst="rect">
            <a:avLst/>
          </a:prstGeom>
        </p:spPr>
        <p:txBody>
          <a:bodyPr vert="horz" wrap="square" lIns="0" tIns="12065" rIns="0" bIns="0" rtlCol="0">
            <a:spAutoFit/>
          </a:bodyPr>
          <a:lstStyle/>
          <a:p>
            <a:pPr marL="145415">
              <a:lnSpc>
                <a:spcPct val="100000"/>
              </a:lnSpc>
              <a:spcBef>
                <a:spcPts val="95"/>
              </a:spcBef>
              <a:tabLst>
                <a:tab pos="823594" algn="l"/>
              </a:tabLst>
            </a:pPr>
            <a:r>
              <a:rPr sz="2800" spc="-5" dirty="0">
                <a:latin typeface="Times New Roman"/>
                <a:cs typeface="Times New Roman"/>
              </a:rPr>
              <a:t>58	35</a:t>
            </a:r>
            <a:endParaRPr sz="2800" dirty="0">
              <a:latin typeface="Times New Roman"/>
              <a:cs typeface="Times New Roman"/>
            </a:endParaRPr>
          </a:p>
        </p:txBody>
      </p:sp>
      <p:graphicFrame>
        <p:nvGraphicFramePr>
          <p:cNvPr id="20" name="object 20"/>
          <p:cNvGraphicFramePr>
            <a:graphicFrameLocks noGrp="1"/>
          </p:cNvGraphicFramePr>
          <p:nvPr>
            <p:extLst>
              <p:ext uri="{D42A27DB-BD31-4B8C-83A1-F6EECF244321}">
                <p14:modId xmlns:p14="http://schemas.microsoft.com/office/powerpoint/2010/main" val="3548063415"/>
              </p:ext>
            </p:extLst>
          </p:nvPr>
        </p:nvGraphicFramePr>
        <p:xfrm>
          <a:off x="6324600" y="3893371"/>
          <a:ext cx="2031999" cy="533400"/>
        </p:xfrm>
        <a:graphic>
          <a:graphicData uri="http://schemas.openxmlformats.org/drawingml/2006/table">
            <a:tbl>
              <a:tblPr firstRow="1" bandRow="1">
                <a:tableStyleId>{2D5ABB26-0587-4C30-8999-92F81FD0307C}</a:tableStyleId>
              </a:tblPr>
              <a:tblGrid>
                <a:gridCol w="678180">
                  <a:extLst>
                    <a:ext uri="{9D8B030D-6E8A-4147-A177-3AD203B41FA5}">
                      <a16:colId xmlns:a16="http://schemas.microsoft.com/office/drawing/2014/main" xmlns="" val="20000"/>
                    </a:ext>
                  </a:extLst>
                </a:gridCol>
                <a:gridCol w="676275">
                  <a:extLst>
                    <a:ext uri="{9D8B030D-6E8A-4147-A177-3AD203B41FA5}">
                      <a16:colId xmlns:a16="http://schemas.microsoft.com/office/drawing/2014/main" xmlns="" val="20001"/>
                    </a:ext>
                  </a:extLst>
                </a:gridCol>
                <a:gridCol w="677544">
                  <a:extLst>
                    <a:ext uri="{9D8B030D-6E8A-4147-A177-3AD203B41FA5}">
                      <a16:colId xmlns:a16="http://schemas.microsoft.com/office/drawing/2014/main" xmlns="" val="20002"/>
                    </a:ext>
                  </a:extLst>
                </a:gridCol>
              </a:tblGrid>
              <a:tr h="533400">
                <a:tc>
                  <a:txBody>
                    <a:bodyPr/>
                    <a:lstStyle/>
                    <a:p>
                      <a:pPr algn="ctr">
                        <a:lnSpc>
                          <a:spcPct val="100000"/>
                        </a:lnSpc>
                        <a:spcBef>
                          <a:spcPts val="265"/>
                        </a:spcBef>
                      </a:pPr>
                      <a:r>
                        <a:rPr sz="2800" dirty="0">
                          <a:solidFill>
                            <a:schemeClr val="tx1"/>
                          </a:solidFill>
                          <a:latin typeface="Times New Roman"/>
                          <a:cs typeface="Times New Roman"/>
                        </a:rPr>
                        <a:t>0</a:t>
                      </a:r>
                    </a:p>
                  </a:txBody>
                  <a:tcPr marL="0" marR="0" marT="33655" marB="0">
                    <a:lnL w="28575">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270" algn="ctr">
                        <a:lnSpc>
                          <a:spcPct val="100000"/>
                        </a:lnSpc>
                        <a:spcBef>
                          <a:spcPts val="265"/>
                        </a:spcBef>
                      </a:pPr>
                      <a:r>
                        <a:rPr sz="2800" dirty="0">
                          <a:solidFill>
                            <a:schemeClr val="tx1"/>
                          </a:solidFill>
                          <a:latin typeface="Times New Roman"/>
                          <a:cs typeface="Times New Roman"/>
                        </a:rPr>
                        <a:t>4</a:t>
                      </a:r>
                    </a:p>
                  </a:txBody>
                  <a:tcPr marL="0" marR="0" marT="33655"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1925">
                        <a:lnSpc>
                          <a:spcPct val="100000"/>
                        </a:lnSpc>
                        <a:spcBef>
                          <a:spcPts val="265"/>
                        </a:spcBef>
                      </a:pPr>
                      <a:r>
                        <a:rPr sz="2800" spc="-5" dirty="0">
                          <a:solidFill>
                            <a:schemeClr val="tx1"/>
                          </a:solidFill>
                          <a:latin typeface="Times New Roman"/>
                          <a:cs typeface="Times New Roman"/>
                        </a:rPr>
                        <a:t>86</a:t>
                      </a:r>
                      <a:endParaRPr sz="2800" dirty="0">
                        <a:solidFill>
                          <a:schemeClr val="tx1"/>
                        </a:solidFill>
                        <a:latin typeface="Times New Roman"/>
                        <a:cs typeface="Times New Roman"/>
                      </a:endParaRPr>
                    </a:p>
                  </a:txBody>
                  <a:tcPr marL="0" marR="0" marT="33655" marB="0">
                    <a:lnL w="127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xmlns="" val="10000"/>
                  </a:ext>
                </a:extLst>
              </a:tr>
            </a:tbl>
          </a:graphicData>
        </a:graphic>
      </p:graphicFrame>
      <p:sp>
        <p:nvSpPr>
          <p:cNvPr id="22" name="object 22"/>
          <p:cNvSpPr/>
          <p:nvPr/>
        </p:nvSpPr>
        <p:spPr>
          <a:xfrm>
            <a:off x="1137793" y="2658744"/>
            <a:ext cx="2524760" cy="776605"/>
          </a:xfrm>
          <a:custGeom>
            <a:avLst/>
            <a:gdLst/>
            <a:ahLst/>
            <a:cxnLst/>
            <a:rect l="l" t="t" r="r" b="b"/>
            <a:pathLst>
              <a:path w="2524760" h="776604">
                <a:moveTo>
                  <a:pt x="538607" y="8255"/>
                </a:moveTo>
                <a:lnTo>
                  <a:pt x="463677" y="48895"/>
                </a:lnTo>
                <a:lnTo>
                  <a:pt x="489648" y="67068"/>
                </a:lnTo>
                <a:lnTo>
                  <a:pt x="0" y="766572"/>
                </a:lnTo>
                <a:lnTo>
                  <a:pt x="10414" y="773938"/>
                </a:lnTo>
                <a:lnTo>
                  <a:pt x="500049" y="74333"/>
                </a:lnTo>
                <a:lnTo>
                  <a:pt x="526161" y="92583"/>
                </a:lnTo>
                <a:lnTo>
                  <a:pt x="531456" y="56642"/>
                </a:lnTo>
                <a:lnTo>
                  <a:pt x="538607" y="8255"/>
                </a:lnTo>
                <a:close/>
              </a:path>
              <a:path w="2524760" h="776604">
                <a:moveTo>
                  <a:pt x="2524506" y="766064"/>
                </a:moveTo>
                <a:lnTo>
                  <a:pt x="2021255" y="206794"/>
                </a:lnTo>
                <a:lnTo>
                  <a:pt x="2450973" y="41503"/>
                </a:lnTo>
                <a:lnTo>
                  <a:pt x="2462403" y="71120"/>
                </a:lnTo>
                <a:lnTo>
                  <a:pt x="2504376" y="25146"/>
                </a:lnTo>
                <a:lnTo>
                  <a:pt x="2519807" y="8255"/>
                </a:lnTo>
                <a:lnTo>
                  <a:pt x="2434971" y="0"/>
                </a:lnTo>
                <a:lnTo>
                  <a:pt x="2446413" y="29692"/>
                </a:lnTo>
                <a:lnTo>
                  <a:pt x="2012175" y="196697"/>
                </a:lnTo>
                <a:lnTo>
                  <a:pt x="1889709" y="60591"/>
                </a:lnTo>
                <a:lnTo>
                  <a:pt x="1900148" y="51181"/>
                </a:lnTo>
                <a:lnTo>
                  <a:pt x="1913255" y="39370"/>
                </a:lnTo>
                <a:lnTo>
                  <a:pt x="1834007" y="8255"/>
                </a:lnTo>
                <a:lnTo>
                  <a:pt x="1856613" y="90424"/>
                </a:lnTo>
                <a:lnTo>
                  <a:pt x="1880222" y="69138"/>
                </a:lnTo>
                <a:lnTo>
                  <a:pt x="1999437" y="201599"/>
                </a:lnTo>
                <a:lnTo>
                  <a:pt x="1530731" y="381850"/>
                </a:lnTo>
                <a:lnTo>
                  <a:pt x="1206550" y="57607"/>
                </a:lnTo>
                <a:lnTo>
                  <a:pt x="1215504" y="48641"/>
                </a:lnTo>
                <a:lnTo>
                  <a:pt x="1228979" y="35179"/>
                </a:lnTo>
                <a:lnTo>
                  <a:pt x="1148207" y="8255"/>
                </a:lnTo>
                <a:lnTo>
                  <a:pt x="1175131" y="89027"/>
                </a:lnTo>
                <a:lnTo>
                  <a:pt x="1197546" y="66611"/>
                </a:lnTo>
                <a:lnTo>
                  <a:pt x="1517802" y="386829"/>
                </a:lnTo>
                <a:lnTo>
                  <a:pt x="536321" y="764286"/>
                </a:lnTo>
                <a:lnTo>
                  <a:pt x="540893" y="776224"/>
                </a:lnTo>
                <a:lnTo>
                  <a:pt x="1527644" y="396671"/>
                </a:lnTo>
                <a:lnTo>
                  <a:pt x="1905762" y="774700"/>
                </a:lnTo>
                <a:lnTo>
                  <a:pt x="1914652" y="765810"/>
                </a:lnTo>
                <a:lnTo>
                  <a:pt x="1540573" y="391693"/>
                </a:lnTo>
                <a:lnTo>
                  <a:pt x="2008530" y="211696"/>
                </a:lnTo>
                <a:lnTo>
                  <a:pt x="2515108" y="774446"/>
                </a:lnTo>
                <a:lnTo>
                  <a:pt x="2524506" y="766064"/>
                </a:lnTo>
                <a:close/>
              </a:path>
            </a:pathLst>
          </a:custGeom>
          <a:solidFill>
            <a:srgbClr val="FFFFFF"/>
          </a:solidFill>
        </p:spPr>
        <p:txBody>
          <a:bodyPr wrap="square" lIns="0" tIns="0" rIns="0" bIns="0" rtlCol="0"/>
          <a:lstStyle/>
          <a:p>
            <a:endParaRPr/>
          </a:p>
        </p:txBody>
      </p:sp>
      <p:sp>
        <p:nvSpPr>
          <p:cNvPr id="23" name="object 23"/>
          <p:cNvSpPr/>
          <p:nvPr/>
        </p:nvSpPr>
        <p:spPr>
          <a:xfrm>
            <a:off x="4798314" y="2658744"/>
            <a:ext cx="3284220" cy="776605"/>
          </a:xfrm>
          <a:custGeom>
            <a:avLst/>
            <a:gdLst/>
            <a:ahLst/>
            <a:cxnLst/>
            <a:rect l="l" t="t" r="r" b="b"/>
            <a:pathLst>
              <a:path w="3284220" h="776604">
                <a:moveTo>
                  <a:pt x="2671572" y="764286"/>
                </a:moveTo>
                <a:lnTo>
                  <a:pt x="1353464" y="257378"/>
                </a:lnTo>
                <a:lnTo>
                  <a:pt x="1914652" y="41503"/>
                </a:lnTo>
                <a:lnTo>
                  <a:pt x="1926082" y="71120"/>
                </a:lnTo>
                <a:lnTo>
                  <a:pt x="1968055" y="25146"/>
                </a:lnTo>
                <a:lnTo>
                  <a:pt x="1983486" y="8255"/>
                </a:lnTo>
                <a:lnTo>
                  <a:pt x="1898650" y="0"/>
                </a:lnTo>
                <a:lnTo>
                  <a:pt x="1910092" y="29692"/>
                </a:lnTo>
                <a:lnTo>
                  <a:pt x="1335786" y="250571"/>
                </a:lnTo>
                <a:lnTo>
                  <a:pt x="1318094" y="243776"/>
                </a:lnTo>
                <a:lnTo>
                  <a:pt x="1318094" y="257378"/>
                </a:lnTo>
                <a:lnTo>
                  <a:pt x="1012532" y="374891"/>
                </a:lnTo>
                <a:lnTo>
                  <a:pt x="1156335" y="195160"/>
                </a:lnTo>
                <a:lnTo>
                  <a:pt x="1318094" y="257378"/>
                </a:lnTo>
                <a:lnTo>
                  <a:pt x="1318094" y="243776"/>
                </a:lnTo>
                <a:lnTo>
                  <a:pt x="1164653" y="184772"/>
                </a:lnTo>
                <a:lnTo>
                  <a:pt x="1255064" y="71780"/>
                </a:lnTo>
                <a:lnTo>
                  <a:pt x="1279779" y="91567"/>
                </a:lnTo>
                <a:lnTo>
                  <a:pt x="1287881" y="53848"/>
                </a:lnTo>
                <a:lnTo>
                  <a:pt x="1297686" y="8255"/>
                </a:lnTo>
                <a:lnTo>
                  <a:pt x="1220343" y="43942"/>
                </a:lnTo>
                <a:lnTo>
                  <a:pt x="1245133" y="63817"/>
                </a:lnTo>
                <a:lnTo>
                  <a:pt x="1152207" y="179971"/>
                </a:lnTo>
                <a:lnTo>
                  <a:pt x="761466" y="29692"/>
                </a:lnTo>
                <a:lnTo>
                  <a:pt x="763219" y="25146"/>
                </a:lnTo>
                <a:lnTo>
                  <a:pt x="772922" y="0"/>
                </a:lnTo>
                <a:lnTo>
                  <a:pt x="688086" y="8255"/>
                </a:lnTo>
                <a:lnTo>
                  <a:pt x="745490" y="71120"/>
                </a:lnTo>
                <a:lnTo>
                  <a:pt x="756907" y="41503"/>
                </a:lnTo>
                <a:lnTo>
                  <a:pt x="1143889" y="190373"/>
                </a:lnTo>
                <a:lnTo>
                  <a:pt x="990841" y="381673"/>
                </a:lnTo>
                <a:lnTo>
                  <a:pt x="75666" y="29692"/>
                </a:lnTo>
                <a:lnTo>
                  <a:pt x="77419" y="25146"/>
                </a:lnTo>
                <a:lnTo>
                  <a:pt x="87122" y="0"/>
                </a:lnTo>
                <a:lnTo>
                  <a:pt x="2286" y="8255"/>
                </a:lnTo>
                <a:lnTo>
                  <a:pt x="59690" y="71120"/>
                </a:lnTo>
                <a:lnTo>
                  <a:pt x="71107" y="41503"/>
                </a:lnTo>
                <a:lnTo>
                  <a:pt x="975156" y="389255"/>
                </a:lnTo>
                <a:lnTo>
                  <a:pt x="0" y="764286"/>
                </a:lnTo>
                <a:lnTo>
                  <a:pt x="4572" y="776224"/>
                </a:lnTo>
                <a:lnTo>
                  <a:pt x="973302" y="403606"/>
                </a:lnTo>
                <a:lnTo>
                  <a:pt x="683133" y="766318"/>
                </a:lnTo>
                <a:lnTo>
                  <a:pt x="693039" y="774192"/>
                </a:lnTo>
                <a:lnTo>
                  <a:pt x="994943" y="396875"/>
                </a:lnTo>
                <a:lnTo>
                  <a:pt x="1981200" y="776224"/>
                </a:lnTo>
                <a:lnTo>
                  <a:pt x="1985772" y="764286"/>
                </a:lnTo>
                <a:lnTo>
                  <a:pt x="1010589" y="389255"/>
                </a:lnTo>
                <a:lnTo>
                  <a:pt x="1335773" y="264172"/>
                </a:lnTo>
                <a:lnTo>
                  <a:pt x="2667000" y="776224"/>
                </a:lnTo>
                <a:lnTo>
                  <a:pt x="2671572" y="764286"/>
                </a:lnTo>
                <a:close/>
              </a:path>
              <a:path w="3284220" h="776604">
                <a:moveTo>
                  <a:pt x="3283839" y="766318"/>
                </a:moveTo>
                <a:lnTo>
                  <a:pt x="2721826" y="63817"/>
                </a:lnTo>
                <a:lnTo>
                  <a:pt x="2734259" y="53848"/>
                </a:lnTo>
                <a:lnTo>
                  <a:pt x="2746629" y="43942"/>
                </a:lnTo>
                <a:lnTo>
                  <a:pt x="2669286" y="8255"/>
                </a:lnTo>
                <a:lnTo>
                  <a:pt x="2687193" y="91567"/>
                </a:lnTo>
                <a:lnTo>
                  <a:pt x="2711894" y="71780"/>
                </a:lnTo>
                <a:lnTo>
                  <a:pt x="3273933" y="774192"/>
                </a:lnTo>
                <a:lnTo>
                  <a:pt x="3283839" y="766318"/>
                </a:lnTo>
                <a:close/>
              </a:path>
            </a:pathLst>
          </a:custGeom>
          <a:solidFill>
            <a:srgbClr val="FFFFFF"/>
          </a:solidFill>
        </p:spPr>
        <p:txBody>
          <a:bodyPr wrap="square" lIns="0" tIns="0" rIns="0" bIns="0" rtlCol="0"/>
          <a:lstStyle/>
          <a:p>
            <a:endParaRPr/>
          </a:p>
        </p:txBody>
      </p:sp>
      <p:graphicFrame>
        <p:nvGraphicFramePr>
          <p:cNvPr id="24" name="object 5"/>
          <p:cNvGraphicFramePr>
            <a:graphicFrameLocks noGrp="1"/>
          </p:cNvGraphicFramePr>
          <p:nvPr>
            <p:extLst>
              <p:ext uri="{D42A27DB-BD31-4B8C-83A1-F6EECF244321}">
                <p14:modId xmlns:p14="http://schemas.microsoft.com/office/powerpoint/2010/main" val="2647086502"/>
              </p:ext>
            </p:extLst>
          </p:nvPr>
        </p:nvGraphicFramePr>
        <p:xfrm>
          <a:off x="1676400" y="1524000"/>
          <a:ext cx="6090282" cy="533400"/>
        </p:xfrm>
        <a:graphic>
          <a:graphicData uri="http://schemas.openxmlformats.org/drawingml/2006/table">
            <a:tbl>
              <a:tblPr firstRow="1" bandRow="1">
                <a:tableStyleId>{2D5ABB26-0587-4C30-8999-92F81FD0307C}</a:tableStyleId>
              </a:tblPr>
              <a:tblGrid>
                <a:gridCol w="678180">
                  <a:extLst>
                    <a:ext uri="{9D8B030D-6E8A-4147-A177-3AD203B41FA5}">
                      <a16:colId xmlns:a16="http://schemas.microsoft.com/office/drawing/2014/main" xmlns="" val="20000"/>
                    </a:ext>
                  </a:extLst>
                </a:gridCol>
                <a:gridCol w="676275">
                  <a:extLst>
                    <a:ext uri="{9D8B030D-6E8A-4147-A177-3AD203B41FA5}">
                      <a16:colId xmlns:a16="http://schemas.microsoft.com/office/drawing/2014/main" xmlns="" val="20001"/>
                    </a:ext>
                  </a:extLst>
                </a:gridCol>
                <a:gridCol w="677544">
                  <a:extLst>
                    <a:ext uri="{9D8B030D-6E8A-4147-A177-3AD203B41FA5}">
                      <a16:colId xmlns:a16="http://schemas.microsoft.com/office/drawing/2014/main" xmlns="" val="20002"/>
                    </a:ext>
                  </a:extLst>
                </a:gridCol>
                <a:gridCol w="677544">
                  <a:extLst>
                    <a:ext uri="{9D8B030D-6E8A-4147-A177-3AD203B41FA5}">
                      <a16:colId xmlns:a16="http://schemas.microsoft.com/office/drawing/2014/main" xmlns="" val="20003"/>
                    </a:ext>
                  </a:extLst>
                </a:gridCol>
                <a:gridCol w="675640">
                  <a:extLst>
                    <a:ext uri="{9D8B030D-6E8A-4147-A177-3AD203B41FA5}">
                      <a16:colId xmlns:a16="http://schemas.microsoft.com/office/drawing/2014/main" xmlns="" val="20004"/>
                    </a:ext>
                  </a:extLst>
                </a:gridCol>
                <a:gridCol w="676910">
                  <a:extLst>
                    <a:ext uri="{9D8B030D-6E8A-4147-A177-3AD203B41FA5}">
                      <a16:colId xmlns:a16="http://schemas.microsoft.com/office/drawing/2014/main" xmlns="" val="20005"/>
                    </a:ext>
                  </a:extLst>
                </a:gridCol>
                <a:gridCol w="676910">
                  <a:extLst>
                    <a:ext uri="{9D8B030D-6E8A-4147-A177-3AD203B41FA5}">
                      <a16:colId xmlns:a16="http://schemas.microsoft.com/office/drawing/2014/main" xmlns="" val="20006"/>
                    </a:ext>
                  </a:extLst>
                </a:gridCol>
                <a:gridCol w="675004">
                  <a:extLst>
                    <a:ext uri="{9D8B030D-6E8A-4147-A177-3AD203B41FA5}">
                      <a16:colId xmlns:a16="http://schemas.microsoft.com/office/drawing/2014/main" xmlns="" val="20007"/>
                    </a:ext>
                  </a:extLst>
                </a:gridCol>
                <a:gridCol w="676275">
                  <a:extLst>
                    <a:ext uri="{9D8B030D-6E8A-4147-A177-3AD203B41FA5}">
                      <a16:colId xmlns:a16="http://schemas.microsoft.com/office/drawing/2014/main" xmlns="" val="20008"/>
                    </a:ext>
                  </a:extLst>
                </a:gridCol>
              </a:tblGrid>
              <a:tr h="533400">
                <a:tc>
                  <a:txBody>
                    <a:bodyPr/>
                    <a:lstStyle/>
                    <a:p>
                      <a:pPr algn="ctr">
                        <a:lnSpc>
                          <a:spcPct val="100000"/>
                        </a:lnSpc>
                        <a:spcBef>
                          <a:spcPts val="260"/>
                        </a:spcBef>
                      </a:pPr>
                      <a:r>
                        <a:rPr sz="2800" dirty="0">
                          <a:solidFill>
                            <a:schemeClr val="tx1"/>
                          </a:solidFill>
                          <a:latin typeface="Times New Roman"/>
                          <a:cs typeface="Times New Roman"/>
                        </a:rPr>
                        <a:t>0</a:t>
                      </a:r>
                    </a:p>
                  </a:txBody>
                  <a:tcPr marL="0" marR="0" marT="33020" marB="0">
                    <a:lnL w="28575">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60"/>
                        </a:spcBef>
                      </a:pPr>
                      <a:r>
                        <a:rPr sz="2800" dirty="0">
                          <a:solidFill>
                            <a:schemeClr val="tx1"/>
                          </a:solidFill>
                          <a:latin typeface="Times New Roman"/>
                          <a:cs typeface="Times New Roman"/>
                        </a:rPr>
                        <a:t>4</a:t>
                      </a: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ct val="100000"/>
                        </a:lnSpc>
                        <a:spcBef>
                          <a:spcPts val="260"/>
                        </a:spcBef>
                      </a:pPr>
                      <a:r>
                        <a:rPr sz="2800" dirty="0">
                          <a:solidFill>
                            <a:schemeClr val="tx1"/>
                          </a:solidFill>
                          <a:latin typeface="Times New Roman"/>
                          <a:cs typeface="Times New Roman"/>
                        </a:rPr>
                        <a:t>6</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0655">
                        <a:lnSpc>
                          <a:spcPct val="100000"/>
                        </a:lnSpc>
                        <a:spcBef>
                          <a:spcPts val="260"/>
                        </a:spcBef>
                      </a:pPr>
                      <a:r>
                        <a:rPr sz="2800" dirty="0">
                          <a:solidFill>
                            <a:schemeClr val="tx1"/>
                          </a:solidFill>
                          <a:latin typeface="Times New Roman"/>
                          <a:cs typeface="Times New Roman"/>
                        </a:rPr>
                        <a:t>15</a:t>
                      </a: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59385">
                        <a:lnSpc>
                          <a:spcPct val="100000"/>
                        </a:lnSpc>
                        <a:spcBef>
                          <a:spcPts val="260"/>
                        </a:spcBef>
                      </a:pPr>
                      <a:r>
                        <a:rPr sz="2800" dirty="0">
                          <a:solidFill>
                            <a:schemeClr val="tx1"/>
                          </a:solidFill>
                          <a:latin typeface="Times New Roman"/>
                          <a:cs typeface="Times New Roman"/>
                        </a:rPr>
                        <a:t>35</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1290">
                        <a:lnSpc>
                          <a:spcPct val="100000"/>
                        </a:lnSpc>
                        <a:spcBef>
                          <a:spcPts val="260"/>
                        </a:spcBef>
                      </a:pPr>
                      <a:r>
                        <a:rPr sz="2800" dirty="0">
                          <a:solidFill>
                            <a:schemeClr val="tx1"/>
                          </a:solidFill>
                          <a:latin typeface="Times New Roman"/>
                          <a:cs typeface="Times New Roman"/>
                        </a:rPr>
                        <a:t>58</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1290">
                        <a:lnSpc>
                          <a:spcPct val="100000"/>
                        </a:lnSpc>
                        <a:spcBef>
                          <a:spcPts val="260"/>
                        </a:spcBef>
                      </a:pPr>
                      <a:r>
                        <a:rPr sz="2800" dirty="0">
                          <a:solidFill>
                            <a:schemeClr val="tx1"/>
                          </a:solidFill>
                          <a:latin typeface="Times New Roman"/>
                          <a:cs typeface="Times New Roman"/>
                        </a:rPr>
                        <a:t>86</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0020">
                        <a:lnSpc>
                          <a:spcPct val="100000"/>
                        </a:lnSpc>
                        <a:spcBef>
                          <a:spcPts val="260"/>
                        </a:spcBef>
                      </a:pPr>
                      <a:r>
                        <a:rPr sz="2800" dirty="0">
                          <a:solidFill>
                            <a:schemeClr val="tx1"/>
                          </a:solidFill>
                          <a:latin typeface="Times New Roman"/>
                          <a:cs typeface="Times New Roman"/>
                        </a:rPr>
                        <a:t>86</a:t>
                      </a:r>
                      <a:endParaRPr sz="2800">
                        <a:solidFill>
                          <a:schemeClr val="tx1"/>
                        </a:solidFill>
                        <a:latin typeface="Times New Roman"/>
                        <a:cs typeface="Times New Roman"/>
                      </a:endParaRPr>
                    </a:p>
                  </a:txBody>
                  <a:tcPr marL="0" marR="0" marT="33020" marB="0">
                    <a:lnL w="12700">
                      <a:solidFill>
                        <a:srgbClr val="FFFFFF"/>
                      </a:solidFill>
                      <a:prstDash val="solid"/>
                    </a:lnL>
                    <a:lnR w="12700">
                      <a:solidFill>
                        <a:srgbClr val="FFFFFF"/>
                      </a:solidFill>
                      <a:prstDash val="solid"/>
                    </a:lnR>
                    <a:lnT w="28575">
                      <a:solidFill>
                        <a:srgbClr val="FFFFFF"/>
                      </a:solidFill>
                      <a:prstDash val="solid"/>
                    </a:lnT>
                    <a:lnB w="28575">
                      <a:solidFill>
                        <a:srgbClr val="FFFFFF"/>
                      </a:solidFill>
                      <a:prstDash val="solid"/>
                    </a:lnB>
                  </a:tcPr>
                </a:tc>
                <a:tc>
                  <a:txBody>
                    <a:bodyPr/>
                    <a:lstStyle/>
                    <a:p>
                      <a:pPr marL="161290">
                        <a:lnSpc>
                          <a:spcPct val="100000"/>
                        </a:lnSpc>
                        <a:spcBef>
                          <a:spcPts val="260"/>
                        </a:spcBef>
                      </a:pPr>
                      <a:r>
                        <a:rPr sz="2800" dirty="0">
                          <a:solidFill>
                            <a:schemeClr val="tx1"/>
                          </a:solidFill>
                          <a:latin typeface="Times New Roman"/>
                          <a:cs typeface="Times New Roman"/>
                        </a:rPr>
                        <a:t>99</a:t>
                      </a:r>
                    </a:p>
                  </a:txBody>
                  <a:tcPr marL="0" marR="0" marT="33020" marB="0">
                    <a:lnL w="12700">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xmlns="" val="10000"/>
                  </a:ext>
                </a:extLst>
              </a:tr>
            </a:tbl>
          </a:graphicData>
        </a:graphic>
      </p:graphicFrame>
      <p:sp>
        <p:nvSpPr>
          <p:cNvPr id="25" name="Title 1"/>
          <p:cNvSpPr txBox="1">
            <a:spLocks/>
          </p:cNvSpPr>
          <p:nvPr/>
        </p:nvSpPr>
        <p:spPr>
          <a:xfrm>
            <a:off x="476081" y="3048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FF0000"/>
                </a:solidFill>
              </a:rPr>
              <a:t>Merge Sort</a:t>
            </a:r>
          </a:p>
        </p:txBody>
      </p:sp>
    </p:spTree>
    <p:extLst>
      <p:ext uri="{BB962C8B-B14F-4D97-AF65-F5344CB8AC3E}">
        <p14:creationId xmlns:p14="http://schemas.microsoft.com/office/powerpoint/2010/main" val="3303634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solidFill>
                  <a:srgbClr val="FF0000"/>
                </a:solidFill>
              </a:rPr>
              <a:t>Bucket Sort</a:t>
            </a:r>
            <a:endParaRPr lang="en-US" dirty="0">
              <a:solidFill>
                <a:srgbClr val="FF0000"/>
              </a:solidFill>
            </a:endParaRPr>
          </a:p>
        </p:txBody>
      </p:sp>
      <p:sp>
        <p:nvSpPr>
          <p:cNvPr id="3" name="Content Placeholder 2"/>
          <p:cNvSpPr>
            <a:spLocks noGrp="1"/>
          </p:cNvSpPr>
          <p:nvPr>
            <p:ph idx="1"/>
          </p:nvPr>
        </p:nvSpPr>
        <p:spPr>
          <a:xfrm>
            <a:off x="457200" y="1295400"/>
            <a:ext cx="8229600" cy="5257800"/>
          </a:xfrm>
        </p:spPr>
        <p:txBody>
          <a:bodyPr>
            <a:normAutofit fontScale="70000" lnSpcReduction="20000"/>
          </a:bodyPr>
          <a:lstStyle/>
          <a:p>
            <a:r>
              <a:rPr lang="en-US" dirty="0" smtClean="0"/>
              <a:t>In </a:t>
            </a:r>
            <a:r>
              <a:rPr lang="en-US" dirty="0"/>
              <a:t>this article, we will discuss the bucket sort Algorithm. The data items in the bucket sort are distributed in the form of buckets. In coding or technical interviews for software engineers, sorting algorithms are widely asked. So, it is important to discuss the topic.</a:t>
            </a:r>
          </a:p>
          <a:p>
            <a:r>
              <a:rPr lang="en-US" dirty="0"/>
              <a:t>Bucket sort is a sorting algorithm that separate the elements into multiple groups said to be buckets. Elements in bucket sort are first uniformly divided into groups called buckets, and then they are sorted by any other sorting algorithm. After that, elements are gathered in a sorted manner.</a:t>
            </a:r>
          </a:p>
          <a:p>
            <a:r>
              <a:rPr lang="en-US" b="1" dirty="0"/>
              <a:t>The basic procedure of performing the bucket sort is given as follows -</a:t>
            </a:r>
          </a:p>
          <a:p>
            <a:r>
              <a:rPr lang="en-US" dirty="0"/>
              <a:t>First, partition the range into a fixed number of buckets.</a:t>
            </a:r>
          </a:p>
          <a:p>
            <a:r>
              <a:rPr lang="en-US" dirty="0"/>
              <a:t>Then, toss every element into its appropriate bucket.</a:t>
            </a:r>
          </a:p>
          <a:p>
            <a:r>
              <a:rPr lang="en-US" dirty="0"/>
              <a:t>After that, sort each bucket individually by applying a sorting algorithm.</a:t>
            </a:r>
          </a:p>
          <a:p>
            <a:r>
              <a:rPr lang="en-US" dirty="0"/>
              <a:t>And at last, concatenate all the sorted buckets.</a:t>
            </a:r>
          </a:p>
          <a:p>
            <a:pPr marL="0" indent="0">
              <a:buNone/>
            </a:pPr>
            <a:endParaRPr lang="en-US" dirty="0"/>
          </a:p>
        </p:txBody>
      </p:sp>
    </p:spTree>
    <p:extLst>
      <p:ext uri="{BB962C8B-B14F-4D97-AF65-F5344CB8AC3E}">
        <p14:creationId xmlns:p14="http://schemas.microsoft.com/office/powerpoint/2010/main" val="3536830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Algorithm</a:t>
            </a:r>
            <a:br>
              <a:rPr lang="en-US" dirty="0">
                <a:solidFill>
                  <a:srgbClr val="FF0000"/>
                </a:solidFill>
              </a:rPr>
            </a:br>
            <a:endParaRPr lang="en-US" dirty="0"/>
          </a:p>
        </p:txBody>
      </p:sp>
      <p:sp>
        <p:nvSpPr>
          <p:cNvPr id="3" name="Content Placeholder 2"/>
          <p:cNvSpPr>
            <a:spLocks noGrp="1"/>
          </p:cNvSpPr>
          <p:nvPr>
            <p:ph idx="1"/>
          </p:nvPr>
        </p:nvSpPr>
        <p:spPr/>
        <p:txBody>
          <a:bodyPr>
            <a:normAutofit fontScale="77500" lnSpcReduction="20000"/>
          </a:bodyPr>
          <a:lstStyle/>
          <a:p>
            <a:r>
              <a:rPr lang="en-US" dirty="0"/>
              <a:t>Bucket Sort(A[])  </a:t>
            </a:r>
          </a:p>
          <a:p>
            <a:r>
              <a:rPr lang="en-US" dirty="0"/>
              <a:t>1.  Let B[0....n-1] be a </a:t>
            </a:r>
            <a:r>
              <a:rPr lang="en-US" b="1" dirty="0"/>
              <a:t>new</a:t>
            </a:r>
            <a:r>
              <a:rPr lang="en-US" dirty="0"/>
              <a:t> array  </a:t>
            </a:r>
          </a:p>
          <a:p>
            <a:r>
              <a:rPr lang="en-US" dirty="0"/>
              <a:t>2.  n=length[A]  </a:t>
            </a:r>
          </a:p>
          <a:p>
            <a:r>
              <a:rPr lang="en-US" dirty="0"/>
              <a:t>3.  </a:t>
            </a:r>
            <a:r>
              <a:rPr lang="en-US" b="1" dirty="0"/>
              <a:t>for</a:t>
            </a:r>
            <a:r>
              <a:rPr lang="en-US" dirty="0"/>
              <a:t> i=0 to n-1  </a:t>
            </a:r>
          </a:p>
          <a:p>
            <a:r>
              <a:rPr lang="en-US" dirty="0"/>
              <a:t>4.  make B[i] an empty list  </a:t>
            </a:r>
          </a:p>
          <a:p>
            <a:r>
              <a:rPr lang="en-US" dirty="0"/>
              <a:t>5.  </a:t>
            </a:r>
            <a:r>
              <a:rPr lang="en-US" b="1" dirty="0"/>
              <a:t>for</a:t>
            </a:r>
            <a:r>
              <a:rPr lang="en-US" dirty="0"/>
              <a:t> i=1 to n  </a:t>
            </a:r>
          </a:p>
          <a:p>
            <a:r>
              <a:rPr lang="en-US" dirty="0"/>
              <a:t>6.  </a:t>
            </a:r>
            <a:r>
              <a:rPr lang="en-US" b="1" dirty="0"/>
              <a:t>do</a:t>
            </a:r>
            <a:r>
              <a:rPr lang="en-US" dirty="0"/>
              <a:t> insert A[i] into list B[n a[i]]  </a:t>
            </a:r>
          </a:p>
          <a:p>
            <a:r>
              <a:rPr lang="en-US" dirty="0"/>
              <a:t>7.  </a:t>
            </a:r>
            <a:r>
              <a:rPr lang="en-US" b="1" dirty="0"/>
              <a:t>for</a:t>
            </a:r>
            <a:r>
              <a:rPr lang="en-US" dirty="0"/>
              <a:t> i=0 to n-1  </a:t>
            </a:r>
          </a:p>
          <a:p>
            <a:r>
              <a:rPr lang="en-US" dirty="0"/>
              <a:t>8.  </a:t>
            </a:r>
            <a:r>
              <a:rPr lang="en-US" b="1" dirty="0"/>
              <a:t>do</a:t>
            </a:r>
            <a:r>
              <a:rPr lang="en-US" dirty="0"/>
              <a:t> sort list B[i] with insertion-sort  </a:t>
            </a:r>
          </a:p>
          <a:p>
            <a:r>
              <a:rPr lang="en-US" dirty="0"/>
              <a:t>9.  Concatenate lists B[0], B[1],........, B[n-1] together in order  </a:t>
            </a:r>
          </a:p>
          <a:p>
            <a:r>
              <a:rPr lang="en-US" dirty="0"/>
              <a:t>End   </a:t>
            </a:r>
          </a:p>
          <a:p>
            <a:pPr marL="0" indent="0">
              <a:buNone/>
            </a:pPr>
            <a:endParaRPr lang="en-US" dirty="0"/>
          </a:p>
        </p:txBody>
      </p:sp>
    </p:spTree>
    <p:extLst>
      <p:ext uri="{BB962C8B-B14F-4D97-AF65-F5344CB8AC3E}">
        <p14:creationId xmlns:p14="http://schemas.microsoft.com/office/powerpoint/2010/main" val="3240521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Rectangle 2"/>
          <p:cNvSpPr>
            <a:spLocks noGrp="1" noChangeArrowheads="1"/>
          </p:cNvSpPr>
          <p:nvPr>
            <p:ph type="title"/>
          </p:nvPr>
        </p:nvSpPr>
        <p:spPr/>
        <p:txBody>
          <a:bodyPr/>
          <a:lstStyle/>
          <a:p>
            <a:r>
              <a:rPr lang="en-US"/>
              <a:t>Example</a:t>
            </a:r>
          </a:p>
        </p:txBody>
      </p:sp>
      <p:graphicFrame>
        <p:nvGraphicFramePr>
          <p:cNvPr id="1282113" name="Group 65"/>
          <p:cNvGraphicFramePr>
            <a:graphicFrameLocks noGrp="1"/>
          </p:cNvGraphicFramePr>
          <p:nvPr>
            <p:ph idx="1"/>
          </p:nvPr>
        </p:nvGraphicFramePr>
        <p:xfrm>
          <a:off x="1066800" y="1295400"/>
          <a:ext cx="7162800" cy="518160"/>
        </p:xfrm>
        <a:graphic>
          <a:graphicData uri="http://schemas.openxmlformats.org/drawingml/2006/table">
            <a:tbl>
              <a:tblPr/>
              <a:tblGrid>
                <a:gridCol w="550863"/>
                <a:gridCol w="550862"/>
                <a:gridCol w="550863"/>
                <a:gridCol w="550862"/>
                <a:gridCol w="550863"/>
                <a:gridCol w="550862"/>
                <a:gridCol w="552450"/>
                <a:gridCol w="550863"/>
                <a:gridCol w="550862"/>
                <a:gridCol w="550863"/>
                <a:gridCol w="550862"/>
                <a:gridCol w="550863"/>
                <a:gridCol w="550862"/>
              </a:tblGrid>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82114" name="Text Box 66"/>
          <p:cNvSpPr txBox="1">
            <a:spLocks noChangeArrowheads="1"/>
          </p:cNvSpPr>
          <p:nvPr/>
        </p:nvSpPr>
        <p:spPr bwMode="auto">
          <a:xfrm>
            <a:off x="1889125" y="25320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b="0"/>
          </a:p>
        </p:txBody>
      </p:sp>
      <p:sp>
        <p:nvSpPr>
          <p:cNvPr id="1282115" name="Text Box 67"/>
          <p:cNvSpPr txBox="1">
            <a:spLocks noChangeArrowheads="1"/>
          </p:cNvSpPr>
          <p:nvPr/>
        </p:nvSpPr>
        <p:spPr bwMode="auto">
          <a:xfrm>
            <a:off x="1905000" y="2743200"/>
            <a:ext cx="565150" cy="1812925"/>
          </a:xfrm>
          <a:prstGeom prst="rect">
            <a:avLst/>
          </a:prstGeom>
          <a:noFill/>
          <a:ln w="12700" algn="ctr">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b="0">
                <a:solidFill>
                  <a:schemeClr val="tx1"/>
                </a:solidFill>
              </a:rPr>
              <a:t/>
            </a:r>
            <a:br>
              <a:rPr lang="en-US" sz="2800" b="0">
                <a:solidFill>
                  <a:schemeClr val="tx1"/>
                </a:solidFill>
              </a:rPr>
            </a:br>
            <a:r>
              <a:rPr lang="en-US" sz="2800" b="0">
                <a:solidFill>
                  <a:schemeClr val="tx1"/>
                </a:solidFill>
              </a:rPr>
              <a:t>0 00</a:t>
            </a:r>
          </a:p>
        </p:txBody>
      </p:sp>
      <p:sp>
        <p:nvSpPr>
          <p:cNvPr id="1282116" name="Rectangle 68"/>
          <p:cNvSpPr>
            <a:spLocks noChangeArrowheads="1"/>
          </p:cNvSpPr>
          <p:nvPr/>
        </p:nvSpPr>
        <p:spPr bwMode="auto">
          <a:xfrm>
            <a:off x="1905000" y="2514600"/>
            <a:ext cx="609600" cy="304800"/>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2117" name="Text Box 69"/>
          <p:cNvSpPr txBox="1">
            <a:spLocks noChangeArrowheads="1"/>
          </p:cNvSpPr>
          <p:nvPr/>
        </p:nvSpPr>
        <p:spPr bwMode="auto">
          <a:xfrm>
            <a:off x="3108325" y="26082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b="0"/>
          </a:p>
        </p:txBody>
      </p:sp>
      <p:sp>
        <p:nvSpPr>
          <p:cNvPr id="1282118" name="Text Box 70"/>
          <p:cNvSpPr txBox="1">
            <a:spLocks noChangeArrowheads="1"/>
          </p:cNvSpPr>
          <p:nvPr/>
        </p:nvSpPr>
        <p:spPr bwMode="auto">
          <a:xfrm>
            <a:off x="3124200" y="2743200"/>
            <a:ext cx="565150" cy="1812925"/>
          </a:xfrm>
          <a:prstGeom prst="rect">
            <a:avLst/>
          </a:prstGeom>
          <a:noFill/>
          <a:ln w="12700" algn="ctr">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b="0">
                <a:solidFill>
                  <a:schemeClr val="tx1"/>
                </a:solidFill>
              </a:rPr>
              <a:t/>
            </a:r>
            <a:br>
              <a:rPr lang="en-US" sz="2800" b="0">
                <a:solidFill>
                  <a:schemeClr val="tx1"/>
                </a:solidFill>
              </a:rPr>
            </a:br>
            <a:r>
              <a:rPr lang="en-US" sz="2800" b="0">
                <a:solidFill>
                  <a:schemeClr val="tx1"/>
                </a:solidFill>
              </a:rPr>
              <a:t>  1 1</a:t>
            </a:r>
          </a:p>
        </p:txBody>
      </p:sp>
      <p:sp>
        <p:nvSpPr>
          <p:cNvPr id="1282119" name="Rectangle 71"/>
          <p:cNvSpPr>
            <a:spLocks noChangeArrowheads="1"/>
          </p:cNvSpPr>
          <p:nvPr/>
        </p:nvSpPr>
        <p:spPr bwMode="auto">
          <a:xfrm>
            <a:off x="3124200" y="2514600"/>
            <a:ext cx="609600" cy="304800"/>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2120" name="Text Box 72"/>
          <p:cNvSpPr txBox="1">
            <a:spLocks noChangeArrowheads="1"/>
          </p:cNvSpPr>
          <p:nvPr/>
        </p:nvSpPr>
        <p:spPr bwMode="auto">
          <a:xfrm>
            <a:off x="4251325" y="25320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b="0"/>
          </a:p>
        </p:txBody>
      </p:sp>
      <p:sp>
        <p:nvSpPr>
          <p:cNvPr id="1282121" name="Text Box 73"/>
          <p:cNvSpPr txBox="1">
            <a:spLocks noChangeArrowheads="1"/>
          </p:cNvSpPr>
          <p:nvPr/>
        </p:nvSpPr>
        <p:spPr bwMode="auto">
          <a:xfrm>
            <a:off x="4267200" y="2743200"/>
            <a:ext cx="565150" cy="1812925"/>
          </a:xfrm>
          <a:prstGeom prst="rect">
            <a:avLst/>
          </a:prstGeom>
          <a:noFill/>
          <a:ln w="12700" algn="ctr">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b="0">
                <a:solidFill>
                  <a:schemeClr val="tx1"/>
                </a:solidFill>
              </a:rPr>
              <a:t>2</a:t>
            </a:r>
            <a:br>
              <a:rPr lang="en-US" sz="2800" b="0">
                <a:solidFill>
                  <a:schemeClr val="tx1"/>
                </a:solidFill>
              </a:rPr>
            </a:br>
            <a:r>
              <a:rPr lang="en-US" sz="2800" b="0">
                <a:solidFill>
                  <a:schemeClr val="tx1"/>
                </a:solidFill>
              </a:rPr>
              <a:t>2 22</a:t>
            </a:r>
          </a:p>
        </p:txBody>
      </p:sp>
      <p:sp>
        <p:nvSpPr>
          <p:cNvPr id="1282122" name="Rectangle 74"/>
          <p:cNvSpPr>
            <a:spLocks noChangeArrowheads="1"/>
          </p:cNvSpPr>
          <p:nvPr/>
        </p:nvSpPr>
        <p:spPr bwMode="auto">
          <a:xfrm>
            <a:off x="4267200" y="2514600"/>
            <a:ext cx="609600" cy="304800"/>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2123" name="Text Box 75"/>
          <p:cNvSpPr txBox="1">
            <a:spLocks noChangeArrowheads="1"/>
          </p:cNvSpPr>
          <p:nvPr/>
        </p:nvSpPr>
        <p:spPr bwMode="auto">
          <a:xfrm>
            <a:off x="5394325" y="25320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b="0"/>
          </a:p>
        </p:txBody>
      </p:sp>
      <p:sp>
        <p:nvSpPr>
          <p:cNvPr id="1282124" name="Text Box 76"/>
          <p:cNvSpPr txBox="1">
            <a:spLocks noChangeArrowheads="1"/>
          </p:cNvSpPr>
          <p:nvPr/>
        </p:nvSpPr>
        <p:spPr bwMode="auto">
          <a:xfrm>
            <a:off x="5410200" y="2743200"/>
            <a:ext cx="565150" cy="1812925"/>
          </a:xfrm>
          <a:prstGeom prst="rect">
            <a:avLst/>
          </a:prstGeom>
          <a:noFill/>
          <a:ln w="12700" algn="ctr">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b="0">
                <a:solidFill>
                  <a:schemeClr val="tx1"/>
                </a:solidFill>
              </a:rPr>
              <a:t/>
            </a:r>
            <a:br>
              <a:rPr lang="en-US" sz="2800" b="0">
                <a:solidFill>
                  <a:schemeClr val="tx1"/>
                </a:solidFill>
              </a:rPr>
            </a:br>
            <a:r>
              <a:rPr lang="en-US" sz="2800" b="0">
                <a:solidFill>
                  <a:schemeClr val="tx1"/>
                </a:solidFill>
              </a:rPr>
              <a:t>  3 3</a:t>
            </a:r>
          </a:p>
        </p:txBody>
      </p:sp>
      <p:sp>
        <p:nvSpPr>
          <p:cNvPr id="1282125" name="Rectangle 77"/>
          <p:cNvSpPr>
            <a:spLocks noChangeArrowheads="1"/>
          </p:cNvSpPr>
          <p:nvPr/>
        </p:nvSpPr>
        <p:spPr bwMode="auto">
          <a:xfrm>
            <a:off x="5410200" y="2514600"/>
            <a:ext cx="609600" cy="304800"/>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2126" name="Text Box 78"/>
          <p:cNvSpPr txBox="1">
            <a:spLocks noChangeArrowheads="1"/>
          </p:cNvSpPr>
          <p:nvPr/>
        </p:nvSpPr>
        <p:spPr bwMode="auto">
          <a:xfrm>
            <a:off x="6537325" y="253206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b="0"/>
          </a:p>
        </p:txBody>
      </p:sp>
      <p:sp>
        <p:nvSpPr>
          <p:cNvPr id="1282127" name="Text Box 79"/>
          <p:cNvSpPr txBox="1">
            <a:spLocks noChangeArrowheads="1"/>
          </p:cNvSpPr>
          <p:nvPr/>
        </p:nvSpPr>
        <p:spPr bwMode="auto">
          <a:xfrm>
            <a:off x="6553200" y="2743200"/>
            <a:ext cx="565150" cy="1812925"/>
          </a:xfrm>
          <a:prstGeom prst="rect">
            <a:avLst/>
          </a:prstGeom>
          <a:noFill/>
          <a:ln w="12700" algn="ctr">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b="0">
                <a:solidFill>
                  <a:schemeClr val="tx1"/>
                </a:solidFill>
              </a:rPr>
              <a:t/>
            </a:r>
            <a:br>
              <a:rPr lang="en-US" sz="2800" b="0">
                <a:solidFill>
                  <a:schemeClr val="tx1"/>
                </a:solidFill>
              </a:rPr>
            </a:br>
            <a:r>
              <a:rPr lang="en-US" sz="2800" b="0">
                <a:solidFill>
                  <a:schemeClr val="tx1"/>
                </a:solidFill>
              </a:rPr>
              <a:t/>
            </a:r>
            <a:br>
              <a:rPr lang="en-US" sz="2800" b="0">
                <a:solidFill>
                  <a:schemeClr val="tx1"/>
                </a:solidFill>
              </a:rPr>
            </a:br>
            <a:r>
              <a:rPr lang="en-US" sz="2800" b="0">
                <a:solidFill>
                  <a:schemeClr val="tx1"/>
                </a:solidFill>
              </a:rPr>
              <a:t>4 4</a:t>
            </a:r>
          </a:p>
        </p:txBody>
      </p:sp>
      <p:sp>
        <p:nvSpPr>
          <p:cNvPr id="1282128" name="Rectangle 80"/>
          <p:cNvSpPr>
            <a:spLocks noChangeArrowheads="1"/>
          </p:cNvSpPr>
          <p:nvPr/>
        </p:nvSpPr>
        <p:spPr bwMode="auto">
          <a:xfrm>
            <a:off x="6553200" y="2514600"/>
            <a:ext cx="609600" cy="304800"/>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aphicFrame>
        <p:nvGraphicFramePr>
          <p:cNvPr id="1282267" name="Group 219"/>
          <p:cNvGraphicFramePr>
            <a:graphicFrameLocks noGrp="1"/>
          </p:cNvGraphicFramePr>
          <p:nvPr/>
        </p:nvGraphicFramePr>
        <p:xfrm>
          <a:off x="1143000" y="5562600"/>
          <a:ext cx="7162800" cy="518160"/>
        </p:xfrm>
        <a:graphic>
          <a:graphicData uri="http://schemas.openxmlformats.org/drawingml/2006/table">
            <a:tbl>
              <a:tblPr/>
              <a:tblGrid>
                <a:gridCol w="550863"/>
                <a:gridCol w="550862"/>
                <a:gridCol w="550863"/>
                <a:gridCol w="550862"/>
                <a:gridCol w="550863"/>
                <a:gridCol w="550862"/>
                <a:gridCol w="552450"/>
                <a:gridCol w="550863"/>
                <a:gridCol w="550862"/>
                <a:gridCol w="550863"/>
                <a:gridCol w="550862"/>
                <a:gridCol w="550863"/>
                <a:gridCol w="550862"/>
              </a:tblGrid>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Comic Sans MS" pitchFamily="66"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82268" name="AutoShape 220"/>
          <p:cNvSpPr>
            <a:spLocks noChangeArrowheads="1"/>
          </p:cNvSpPr>
          <p:nvPr/>
        </p:nvSpPr>
        <p:spPr bwMode="auto">
          <a:xfrm>
            <a:off x="4114800" y="1981200"/>
            <a:ext cx="914400" cy="609600"/>
          </a:xfrm>
          <a:prstGeom prst="downArrow">
            <a:avLst>
              <a:gd name="adj1" fmla="val 50000"/>
              <a:gd name="adj2" fmla="val 25000"/>
            </a:avLst>
          </a:prstGeom>
          <a:noFill/>
          <a:ln w="12700" algn="ctr">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82269" name="AutoShape 221"/>
          <p:cNvSpPr>
            <a:spLocks noChangeArrowheads="1"/>
          </p:cNvSpPr>
          <p:nvPr/>
        </p:nvSpPr>
        <p:spPr bwMode="auto">
          <a:xfrm>
            <a:off x="4191000" y="4800600"/>
            <a:ext cx="914400" cy="609600"/>
          </a:xfrm>
          <a:prstGeom prst="downArrow">
            <a:avLst>
              <a:gd name="adj1" fmla="val 50000"/>
              <a:gd name="adj2" fmla="val 25000"/>
            </a:avLst>
          </a:prstGeom>
          <a:noFill/>
          <a:ln w="12700" algn="ctr">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582401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US" sz="4000" b="1" dirty="0" smtClean="0">
                <a:solidFill>
                  <a:srgbClr val="FF0000"/>
                </a:solidFill>
                <a:latin typeface="Times New Roman" panose="02020603050405020304" pitchFamily="18" charset="0"/>
                <a:cs typeface="Times New Roman" panose="02020603050405020304" pitchFamily="18" charset="0"/>
              </a:rPr>
              <a:t>Searching: Linear Search</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070" y="990600"/>
            <a:ext cx="8991600" cy="5715000"/>
          </a:xfrm>
        </p:spPr>
        <p:txBody>
          <a:bodyPr>
            <a:normAutofit lnSpcReduction="10000"/>
          </a:bodyPr>
          <a:lstStyle/>
          <a:p>
            <a:pPr marL="0" indent="0" algn="just">
              <a:buNone/>
            </a:pPr>
            <a:r>
              <a:rPr lang="en-US" sz="2800" dirty="0" smtClean="0">
                <a:latin typeface="Times New Roman" panose="02020603050405020304" pitchFamily="18" charset="0"/>
                <a:cs typeface="Times New Roman" panose="02020603050405020304" pitchFamily="18" charset="0"/>
              </a:rPr>
              <a:t>DATA is linear array with N elements, and ITEM is given item of information. This algorithm finds the LOC of ITEM in DATA or Set LOC =0 if Unsuccessful.</a:t>
            </a:r>
          </a:p>
          <a:p>
            <a:pPr marL="0" indent="0" algn="just">
              <a:buNone/>
            </a:pPr>
            <a:endParaRPr lang="en-US" sz="2800" dirty="0" smtClean="0">
              <a:latin typeface="Times New Roman" panose="02020603050405020304" pitchFamily="18" charset="0"/>
              <a:cs typeface="Times New Roman" panose="02020603050405020304" pitchFamily="18" charset="0"/>
            </a:endParaRPr>
          </a:p>
          <a:p>
            <a:pPr marL="0" indent="0" algn="just">
              <a:buNone/>
            </a:pPr>
            <a:r>
              <a:rPr lang="en-US" sz="2800" dirty="0" smtClean="0">
                <a:latin typeface="Times New Roman" panose="02020603050405020304" pitchFamily="18" charset="0"/>
                <a:cs typeface="Times New Roman" panose="02020603050405020304" pitchFamily="18" charset="0"/>
              </a:rPr>
              <a:t>   1. [</a:t>
            </a:r>
            <a:r>
              <a:rPr lang="en-US" sz="2400" dirty="0" smtClean="0">
                <a:latin typeface="Times New Roman" panose="02020603050405020304" pitchFamily="18" charset="0"/>
                <a:cs typeface="Times New Roman" panose="02020603050405020304" pitchFamily="18" charset="0"/>
              </a:rPr>
              <a:t>Insert ITEM at the end of DATA</a:t>
            </a:r>
            <a:r>
              <a:rPr lang="en-US" sz="2800" dirty="0" smtClean="0">
                <a:latin typeface="Times New Roman" panose="02020603050405020304" pitchFamily="18" charset="0"/>
                <a:cs typeface="Times New Roman" panose="02020603050405020304" pitchFamily="18" charset="0"/>
              </a:rPr>
              <a:t>] set DATA[N+1] := ITEM</a:t>
            </a:r>
          </a:p>
          <a:p>
            <a:pPr marL="0" indent="0" algn="just">
              <a:buNone/>
            </a:pP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2. [Initialize counter] set LOC := 1</a:t>
            </a:r>
          </a:p>
          <a:p>
            <a:pPr marL="0" indent="0" algn="just">
              <a:buNone/>
            </a:pPr>
            <a:r>
              <a:rPr lang="en-US" sz="2800" dirty="0" smtClean="0">
                <a:latin typeface="Times New Roman" panose="02020603050405020304" pitchFamily="18" charset="0"/>
                <a:cs typeface="Times New Roman" panose="02020603050405020304" pitchFamily="18" charset="0"/>
              </a:rPr>
              <a:t>   3. [Search for ITEM]</a:t>
            </a:r>
          </a:p>
          <a:p>
            <a:pPr marL="0" indent="0" algn="just">
              <a:buNone/>
            </a:pP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Repeat while  DATA[LOC] != ITEM:</a:t>
            </a:r>
          </a:p>
          <a:p>
            <a:pPr marL="0" indent="0" algn="just">
              <a:buNone/>
            </a:pPr>
            <a:r>
              <a:rPr lang="en-US" sz="2800" dirty="0" smtClean="0">
                <a:latin typeface="Times New Roman" panose="02020603050405020304" pitchFamily="18" charset="0"/>
                <a:cs typeface="Times New Roman" panose="02020603050405020304" pitchFamily="18" charset="0"/>
              </a:rPr>
              <a:t>		Set LOC := LOC+1</a:t>
            </a:r>
          </a:p>
          <a:p>
            <a:pPr marL="0" indent="0" algn="just">
              <a:buNone/>
            </a:pPr>
            <a:r>
              <a:rPr lang="en-US" sz="2800" dirty="0" smtClean="0">
                <a:latin typeface="Times New Roman" panose="02020603050405020304" pitchFamily="18" charset="0"/>
                <a:cs typeface="Times New Roman" panose="02020603050405020304" pitchFamily="18" charset="0"/>
              </a:rPr>
              <a:t>       [End of loop]</a:t>
            </a:r>
          </a:p>
          <a:p>
            <a:pPr marL="0" indent="0" algn="just">
              <a:buNone/>
            </a:pPr>
            <a:r>
              <a:rPr lang="en-US" sz="2800" dirty="0" smtClean="0">
                <a:latin typeface="Times New Roman" panose="02020603050405020304" pitchFamily="18" charset="0"/>
                <a:cs typeface="Times New Roman" panose="02020603050405020304" pitchFamily="18" charset="0"/>
              </a:rPr>
              <a:t>   4. [Successful?] if LOC = N+1, then: set LOC := 0</a:t>
            </a:r>
          </a:p>
          <a:p>
            <a:pPr marL="0" indent="0" algn="just">
              <a:buNone/>
            </a:pPr>
            <a:r>
              <a:rPr lang="en-US" sz="2800" dirty="0" smtClean="0">
                <a:latin typeface="Times New Roman" panose="02020603050405020304" pitchFamily="18" charset="0"/>
                <a:cs typeface="Times New Roman" panose="02020603050405020304" pitchFamily="18" charset="0"/>
              </a:rPr>
              <a:t>   5. Exit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24936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85800" y="5410200"/>
            <a:ext cx="8229600" cy="4525963"/>
          </a:xfrm>
        </p:spPr>
        <p:txBody>
          <a:bodyPr/>
          <a:lstStyle/>
          <a:p>
            <a:pPr marL="0" indent="0" algn="ctr">
              <a:buNone/>
            </a:pPr>
            <a:r>
              <a:rPr lang="en-US" dirty="0" smtClean="0">
                <a:hlinkClick r:id="rId4" action="ppaction://hlinkfile"/>
              </a:rPr>
              <a:t>Linear Search Unsorted Array ( Step by Step Animation ).mp4</a:t>
            </a:r>
            <a:endParaRPr lang="en-US" dirty="0"/>
          </a:p>
        </p:txBody>
      </p:sp>
      <p:pic>
        <p:nvPicPr>
          <p:cNvPr id="3" name="Working of Linear Search Unsorted Array ( Step by Step Animation ).mp4">
            <a:hlinkClick r:id="" action="ppaction://media"/>
          </p:cNvPr>
          <p:cNvPicPr>
            <a:picLocks noChangeAspect="1"/>
          </p:cNvPicPr>
          <p:nvPr>
            <a:videoFile r:link="rId1"/>
            <p:extLst>
              <p:ext uri="{DAA4B4D4-6D71-4841-9C94-3DE7FCFB9230}">
                <p14:media xmlns:p14="http://schemas.microsoft.com/office/powerpoint/2010/main" r:embed="rId2">
                  <p14:trim st="13145.1096"/>
                </p14:media>
              </p:ext>
            </p:extLst>
          </p:nvPr>
        </p:nvPicPr>
        <p:blipFill>
          <a:blip r:embed="rId5"/>
          <a:stretch>
            <a:fillRect/>
          </a:stretch>
        </p:blipFill>
        <p:spPr>
          <a:xfrm>
            <a:off x="914400" y="857250"/>
            <a:ext cx="7391400" cy="4400550"/>
          </a:xfrm>
          <a:prstGeom prst="rect">
            <a:avLst/>
          </a:prstGeom>
          <a:ln>
            <a:noFill/>
          </a:ln>
          <a:effectLst>
            <a:softEdge rad="112500"/>
          </a:effectLst>
        </p:spPr>
      </p:pic>
    </p:spTree>
    <p:extLst>
      <p:ext uri="{BB962C8B-B14F-4D97-AF65-F5344CB8AC3E}">
        <p14:creationId xmlns:p14="http://schemas.microsoft.com/office/powerpoint/2010/main" val="32210781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itchFamily="18" charset="0"/>
                <a:cs typeface="Times New Roman" pitchFamily="18" charset="0"/>
              </a:rPr>
              <a:t>Binary Search</a:t>
            </a: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lgn="just">
              <a:buNone/>
            </a:pPr>
            <a:r>
              <a:rPr lang="en-US" b="1" dirty="0">
                <a:latin typeface="Times New Roman" pitchFamily="18" charset="0"/>
                <a:cs typeface="Times New Roman" pitchFamily="18" charset="0"/>
              </a:rPr>
              <a:t>Binary Search (DATA, LB, UB, ITEM, LOC</a:t>
            </a:r>
            <a:r>
              <a:rPr lang="en-US" b="1" dirty="0" smtClean="0">
                <a:latin typeface="Times New Roman" pitchFamily="18" charset="0"/>
                <a:cs typeface="Times New Roman" pitchFamily="18" charset="0"/>
              </a:rPr>
              <a:t>):</a:t>
            </a:r>
          </a:p>
          <a:p>
            <a:pPr marL="0" indent="0" algn="just">
              <a:buNone/>
            </a:pPr>
            <a:endParaRPr lang="en-US" dirty="0">
              <a:latin typeface="Times New Roman" pitchFamily="18" charset="0"/>
              <a:cs typeface="Times New Roman" pitchFamily="18" charset="0"/>
            </a:endParaRPr>
          </a:p>
          <a:p>
            <a:pPr marL="0" indent="0" algn="just">
              <a:buNone/>
            </a:pPr>
            <a:r>
              <a:rPr lang="en-US" sz="2800" dirty="0">
                <a:latin typeface="Times New Roman" pitchFamily="18" charset="0"/>
                <a:cs typeface="Times New Roman" pitchFamily="18" charset="0"/>
              </a:rPr>
              <a:t>Here DATA is a sorted </a:t>
            </a:r>
            <a:r>
              <a:rPr lang="en-US" sz="2800" dirty="0" smtClean="0">
                <a:latin typeface="Times New Roman" pitchFamily="18" charset="0"/>
                <a:cs typeface="Times New Roman" pitchFamily="18" charset="0"/>
              </a:rPr>
              <a:t>array with </a:t>
            </a:r>
            <a:r>
              <a:rPr lang="en-US" sz="2800" dirty="0">
                <a:latin typeface="Times New Roman" pitchFamily="18" charset="0"/>
                <a:cs typeface="Times New Roman" pitchFamily="18" charset="0"/>
              </a:rPr>
              <a:t>lower bound LB and upper bound UB and ITEM is a given item of information. The variables BEG, END and MID denote, respectively, the beginning, end and middle locations of a segment of elements of DATA. This   algorithm finds the location LOC of ITEM in DATA or sets LOC=NULL</a:t>
            </a:r>
            <a:r>
              <a:rPr lang="en-US" dirty="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1015653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Autofit/>
          </a:bodyPr>
          <a:lstStyle/>
          <a:p>
            <a:pPr marL="0" lvl="0" indent="0">
              <a:buNone/>
            </a:pPr>
            <a:r>
              <a:rPr lang="en-US" sz="2000" dirty="0" smtClean="0">
                <a:latin typeface="Times New Roman" panose="02020603050405020304" pitchFamily="18" charset="0"/>
                <a:cs typeface="Times New Roman" pitchFamily="18" charset="0"/>
              </a:rPr>
              <a:t>1.[Initialize </a:t>
            </a:r>
            <a:r>
              <a:rPr lang="en-US" sz="2000" dirty="0">
                <a:latin typeface="Times New Roman" pitchFamily="18" charset="0"/>
                <a:cs typeface="Times New Roman" pitchFamily="18" charset="0"/>
              </a:rPr>
              <a:t>segment variables</a:t>
            </a:r>
            <a:r>
              <a:rPr lang="en-US" sz="2000" dirty="0" smtClean="0">
                <a:latin typeface="Times New Roman" pitchFamily="18" charset="0"/>
                <a:cs typeface="Times New Roman" pitchFamily="18" charset="0"/>
              </a:rPr>
              <a:t>.]</a:t>
            </a:r>
          </a:p>
          <a:p>
            <a:pPr marL="0" lv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Set </a:t>
            </a:r>
            <a:r>
              <a:rPr lang="en-US" sz="2000" dirty="0">
                <a:latin typeface="Times New Roman" pitchFamily="18" charset="0"/>
                <a:cs typeface="Times New Roman" pitchFamily="18" charset="0"/>
              </a:rPr>
              <a:t>BEG: = LB, END: =UB and </a:t>
            </a:r>
            <a:r>
              <a:rPr lang="en-US" sz="2000" dirty="0" smtClean="0">
                <a:latin typeface="Times New Roman" pitchFamily="18" charset="0"/>
                <a:cs typeface="Times New Roman" pitchFamily="18" charset="0"/>
              </a:rPr>
              <a:t>				MID=INT((</a:t>
            </a:r>
            <a:r>
              <a:rPr lang="en-US" sz="2000" dirty="0">
                <a:latin typeface="Times New Roman" pitchFamily="18" charset="0"/>
                <a:cs typeface="Times New Roman" pitchFamily="18" charset="0"/>
              </a:rPr>
              <a:t>BEG+END)/2).</a:t>
            </a:r>
          </a:p>
          <a:p>
            <a:pPr marL="0" lvl="0" indent="0">
              <a:buNone/>
            </a:pPr>
            <a:r>
              <a:rPr lang="en-US" sz="2000" dirty="0" smtClean="0">
                <a:latin typeface="Times New Roman" pitchFamily="18" charset="0"/>
                <a:cs typeface="Times New Roman" pitchFamily="18" charset="0"/>
              </a:rPr>
              <a:t>2. Repeat </a:t>
            </a:r>
            <a:r>
              <a:rPr lang="en-US" sz="2000" dirty="0">
                <a:latin typeface="Times New Roman" pitchFamily="18" charset="0"/>
                <a:cs typeface="Times New Roman" pitchFamily="18" charset="0"/>
              </a:rPr>
              <a:t>Steps 3 and 4 while BEG&lt;=END </a:t>
            </a:r>
            <a:r>
              <a:rPr lang="en-US" sz="2000" dirty="0" smtClean="0">
                <a:latin typeface="Times New Roman" pitchFamily="18" charset="0"/>
                <a:cs typeface="Times New Roman" pitchFamily="18" charset="0"/>
              </a:rPr>
              <a:t>and </a:t>
            </a:r>
          </a:p>
          <a:p>
            <a:pPr marL="0" lv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DATA </a:t>
            </a:r>
            <a:r>
              <a:rPr lang="en-US" sz="2000" dirty="0">
                <a:latin typeface="Times New Roman" pitchFamily="18" charset="0"/>
                <a:cs typeface="Times New Roman" pitchFamily="18" charset="0"/>
              </a:rPr>
              <a:t>[MID]! =ITEM.</a:t>
            </a:r>
          </a:p>
          <a:p>
            <a:pPr marL="0" lvl="0" indent="0">
              <a:buNone/>
            </a:pPr>
            <a:r>
              <a:rPr lang="en-US" sz="2000" dirty="0" smtClean="0">
                <a:latin typeface="Times New Roman" pitchFamily="18" charset="0"/>
                <a:cs typeface="Times New Roman" pitchFamily="18" charset="0"/>
              </a:rPr>
              <a:t>3.</a:t>
            </a:r>
            <a:r>
              <a:rPr lang="en-US" sz="2000" dirty="0">
                <a:latin typeface="Times New Roman" pitchFamily="18" charset="0"/>
                <a:cs typeface="Times New Roman" pitchFamily="18" charset="0"/>
              </a:rPr>
              <a:t>	If ITEM&lt; DATA[MID], then:</a:t>
            </a:r>
          </a:p>
          <a:p>
            <a:pPr marL="0" indent="0">
              <a:buNone/>
            </a:pPr>
            <a:r>
              <a:rPr lang="en-US" sz="2000" dirty="0" smtClean="0">
                <a:latin typeface="Times New Roman" pitchFamily="18" charset="0"/>
                <a:cs typeface="Times New Roman" pitchFamily="18" charset="0"/>
              </a:rPr>
              <a:t>		Set </a:t>
            </a:r>
            <a:r>
              <a:rPr lang="en-US" sz="2000" dirty="0">
                <a:latin typeface="Times New Roman" pitchFamily="18" charset="0"/>
                <a:cs typeface="Times New Roman" pitchFamily="18" charset="0"/>
              </a:rPr>
              <a:t>END: =MID-1.</a:t>
            </a:r>
          </a:p>
          <a:p>
            <a:pPr marL="0" indent="0">
              <a:buNone/>
            </a:pPr>
            <a:r>
              <a:rPr lang="en-US" sz="2000" dirty="0" smtClean="0">
                <a:latin typeface="Times New Roman" pitchFamily="18" charset="0"/>
                <a:cs typeface="Times New Roman" pitchFamily="18" charset="0"/>
              </a:rPr>
              <a:t>	Else</a:t>
            </a:r>
            <a:r>
              <a:rPr lang="en-US" sz="2000" dirty="0">
                <a:latin typeface="Times New Roman" pitchFamily="18" charset="0"/>
                <a:cs typeface="Times New Roman" pitchFamily="18" charset="0"/>
              </a:rPr>
              <a:t>:</a:t>
            </a:r>
          </a:p>
          <a:p>
            <a:pPr marL="0" indent="0">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Set BEG: = MID+1.</a:t>
            </a:r>
          </a:p>
          <a:p>
            <a:pPr marL="0" indent="0">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End of If statement.]</a:t>
            </a:r>
          </a:p>
          <a:p>
            <a:pPr marL="0" lv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a:t>
            </a:r>
            <a:r>
              <a:rPr lang="en-US" sz="2000" dirty="0">
                <a:latin typeface="Times New Roman" pitchFamily="18" charset="0"/>
                <a:cs typeface="Times New Roman" pitchFamily="18" charset="0"/>
              </a:rPr>
              <a:t>	Set MID: = INT ((BEG+END)/2).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End of Step 2 loop].</a:t>
            </a:r>
          </a:p>
          <a:p>
            <a:pPr marL="0" lvl="0" indent="0">
              <a:buNone/>
            </a:pPr>
            <a:r>
              <a:rPr lang="en-US" sz="2000" dirty="0" smtClean="0">
                <a:latin typeface="Times New Roman" pitchFamily="18" charset="0"/>
                <a:cs typeface="Times New Roman" pitchFamily="18" charset="0"/>
              </a:rPr>
              <a:t>5. If </a:t>
            </a:r>
            <a:r>
              <a:rPr lang="en-US" sz="2000" dirty="0">
                <a:latin typeface="Times New Roman" pitchFamily="18" charset="0"/>
                <a:cs typeface="Times New Roman" pitchFamily="18" charset="0"/>
              </a:rPr>
              <a:t>DATA[MID] = ITEM, then:</a:t>
            </a:r>
          </a:p>
          <a:p>
            <a:pPr marL="0" indent="0">
              <a:buNone/>
            </a:pPr>
            <a:r>
              <a:rPr lang="en-US" sz="2000" dirty="0" smtClean="0">
                <a:latin typeface="Times New Roman" pitchFamily="18" charset="0"/>
                <a:cs typeface="Times New Roman" pitchFamily="18" charset="0"/>
              </a:rPr>
              <a:t>	Set </a:t>
            </a:r>
            <a:r>
              <a:rPr lang="en-US" sz="2000" dirty="0">
                <a:latin typeface="Times New Roman" pitchFamily="18" charset="0"/>
                <a:cs typeface="Times New Roman" pitchFamily="18" charset="0"/>
              </a:rPr>
              <a:t>LOC: = MID.</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Else</a:t>
            </a:r>
            <a:r>
              <a:rPr lang="en-US" sz="2000" dirty="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Set </a:t>
            </a:r>
            <a:r>
              <a:rPr lang="en-US" sz="2000" dirty="0">
                <a:latin typeface="Times New Roman" pitchFamily="18" charset="0"/>
                <a:cs typeface="Times New Roman" pitchFamily="18" charset="0"/>
              </a:rPr>
              <a:t>LOC: =NULL.</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End of If structure.]</a:t>
            </a:r>
          </a:p>
          <a:p>
            <a:pPr marL="0" lvl="0" indent="0">
              <a:buNone/>
            </a:pPr>
            <a:r>
              <a:rPr lang="en-US" sz="2000" dirty="0" smtClean="0">
                <a:latin typeface="Times New Roman" pitchFamily="18" charset="0"/>
                <a:cs typeface="Times New Roman" pitchFamily="18" charset="0"/>
              </a:rPr>
              <a:t>6. Exit</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006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410200"/>
            <a:ext cx="8229600" cy="1295400"/>
          </a:xfrm>
        </p:spPr>
        <p:txBody>
          <a:bodyPr/>
          <a:lstStyle/>
          <a:p>
            <a:pPr marL="0" indent="0" algn="ctr">
              <a:buNone/>
            </a:pPr>
            <a:r>
              <a:rPr lang="en-US" dirty="0" smtClean="0">
                <a:hlinkClick r:id="rId4" action="ppaction://hlinkfile"/>
              </a:rPr>
              <a:t>Working of Binary Search ( Step By Step Animation ).mp4</a:t>
            </a:r>
            <a:endParaRPr lang="en-US" dirty="0"/>
          </a:p>
        </p:txBody>
      </p:sp>
      <p:pic>
        <p:nvPicPr>
          <p:cNvPr id="4" name="Binary search.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838200" y="990600"/>
            <a:ext cx="7543800" cy="3810000"/>
          </a:xfrm>
          <a:prstGeom prst="rect">
            <a:avLst/>
          </a:prstGeom>
        </p:spPr>
      </p:pic>
    </p:spTree>
    <p:extLst>
      <p:ext uri="{BB962C8B-B14F-4D97-AF65-F5344CB8AC3E}">
        <p14:creationId xmlns:p14="http://schemas.microsoft.com/office/powerpoint/2010/main" val="29873879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9067800" cy="715962"/>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INSERTION SORT Algorithm</a:t>
            </a:r>
          </a:p>
        </p:txBody>
      </p:sp>
      <p:sp>
        <p:nvSpPr>
          <p:cNvPr id="3" name="Content Placeholder 2"/>
          <p:cNvSpPr>
            <a:spLocks noGrp="1"/>
          </p:cNvSpPr>
          <p:nvPr>
            <p:ph idx="1"/>
          </p:nvPr>
        </p:nvSpPr>
        <p:spPr>
          <a:xfrm>
            <a:off x="457200" y="1066800"/>
            <a:ext cx="8229600" cy="5562600"/>
          </a:xfrm>
        </p:spPr>
        <p:txBody>
          <a:bodyPr>
            <a:normAutofit fontScale="47500" lnSpcReduction="20000"/>
          </a:bodyPr>
          <a:lstStyle/>
          <a:p>
            <a:pPr marL="0" indent="0" algn="just">
              <a:buNone/>
            </a:pPr>
            <a:r>
              <a:rPr lang="en-US" sz="5700" b="1" dirty="0">
                <a:latin typeface="Times New Roman" pitchFamily="18" charset="0"/>
                <a:cs typeface="Times New Roman" pitchFamily="18" charset="0"/>
              </a:rPr>
              <a:t>INSERTION (A,N)</a:t>
            </a:r>
            <a:endParaRPr lang="en-US" sz="5700" dirty="0">
              <a:latin typeface="Times New Roman" pitchFamily="18" charset="0"/>
              <a:cs typeface="Times New Roman" pitchFamily="18" charset="0"/>
            </a:endParaRPr>
          </a:p>
          <a:p>
            <a:pPr marL="0" indent="0" algn="just">
              <a:buNone/>
            </a:pPr>
            <a:r>
              <a:rPr lang="en-US" sz="5700" dirty="0">
                <a:latin typeface="Times New Roman" pitchFamily="18" charset="0"/>
                <a:cs typeface="Times New Roman" pitchFamily="18" charset="0"/>
              </a:rPr>
              <a:t>This algorithm sorts the array A with N elements-</a:t>
            </a:r>
          </a:p>
          <a:p>
            <a:pPr marL="0" lvl="0" indent="0" algn="just">
              <a:buNone/>
            </a:pPr>
            <a:r>
              <a:rPr lang="en-US" sz="5700" dirty="0">
                <a:latin typeface="Times New Roman" pitchFamily="18" charset="0"/>
                <a:cs typeface="Times New Roman" pitchFamily="18" charset="0"/>
              </a:rPr>
              <a:t>1. Set A[0]: = -∞ [Initialize Sentinel element]</a:t>
            </a:r>
          </a:p>
          <a:p>
            <a:pPr marL="0" lvl="0" indent="0" algn="just">
              <a:buNone/>
            </a:pPr>
            <a:r>
              <a:rPr lang="en-US" sz="5700" dirty="0">
                <a:latin typeface="Times New Roman" pitchFamily="18" charset="0"/>
                <a:cs typeface="Times New Roman" pitchFamily="18" charset="0"/>
              </a:rPr>
              <a:t>2. Repeat step 3 to 5 for k=2,3,4……………N.</a:t>
            </a:r>
          </a:p>
          <a:p>
            <a:pPr marL="0" lvl="0" indent="0" algn="just">
              <a:buNone/>
            </a:pPr>
            <a:r>
              <a:rPr lang="en-US" sz="5700" dirty="0">
                <a:latin typeface="Times New Roman" pitchFamily="18" charset="0"/>
                <a:cs typeface="Times New Roman" pitchFamily="18" charset="0"/>
              </a:rPr>
              <a:t>3. Set Temp: =A[k] and PTR=k-1;</a:t>
            </a:r>
          </a:p>
          <a:p>
            <a:pPr marL="0" lvl="0" indent="0" algn="just">
              <a:buNone/>
            </a:pPr>
            <a:r>
              <a:rPr lang="en-US" sz="5700" dirty="0">
                <a:latin typeface="Times New Roman" pitchFamily="18" charset="0"/>
                <a:cs typeface="Times New Roman" pitchFamily="18" charset="0"/>
              </a:rPr>
              <a:t>4. Repeat while TEMP &lt; A[PTR]:</a:t>
            </a:r>
          </a:p>
          <a:p>
            <a:pPr marL="0" lvl="0" indent="0" algn="just">
              <a:buNone/>
            </a:pPr>
            <a:r>
              <a:rPr lang="en-US" sz="5700" dirty="0">
                <a:latin typeface="Times New Roman" pitchFamily="18" charset="0"/>
                <a:cs typeface="Times New Roman" pitchFamily="18" charset="0"/>
              </a:rPr>
              <a:t>	Set A[PTR+1]:=A[PTR]. [Move element forward]</a:t>
            </a:r>
          </a:p>
          <a:p>
            <a:pPr marL="457200" lvl="1" indent="0" algn="just">
              <a:buNone/>
            </a:pPr>
            <a:r>
              <a:rPr lang="en-US" sz="5700" dirty="0">
                <a:latin typeface="Times New Roman" pitchFamily="18" charset="0"/>
                <a:cs typeface="Times New Roman" pitchFamily="18" charset="0"/>
              </a:rPr>
              <a:t>	Set PTR:= PTR-1</a:t>
            </a:r>
          </a:p>
          <a:p>
            <a:pPr marL="457200" lvl="1" indent="0" algn="just">
              <a:buNone/>
            </a:pPr>
            <a:r>
              <a:rPr lang="en-US" sz="5700" dirty="0">
                <a:latin typeface="Times New Roman" pitchFamily="18" charset="0"/>
                <a:cs typeface="Times New Roman" pitchFamily="18" charset="0"/>
              </a:rPr>
              <a:t>[End of loop]</a:t>
            </a:r>
          </a:p>
          <a:p>
            <a:pPr marL="0" lvl="0" indent="0" algn="just">
              <a:buNone/>
            </a:pPr>
            <a:r>
              <a:rPr lang="en-US" sz="5700" dirty="0">
                <a:latin typeface="Times New Roman" pitchFamily="18" charset="0"/>
                <a:cs typeface="Times New Roman" pitchFamily="18" charset="0"/>
              </a:rPr>
              <a:t>5. Set A[PTR+1]:= TEMP [Inserts element in proper place]</a:t>
            </a:r>
          </a:p>
          <a:p>
            <a:pPr marL="0" indent="0" algn="just">
              <a:buNone/>
            </a:pPr>
            <a:r>
              <a:rPr lang="en-US" sz="5700" dirty="0">
                <a:latin typeface="Times New Roman" pitchFamily="18" charset="0"/>
                <a:cs typeface="Times New Roman" pitchFamily="18" charset="0"/>
              </a:rPr>
              <a:t>   [End of Step 2 loop]</a:t>
            </a:r>
          </a:p>
          <a:p>
            <a:pPr marL="0" lvl="0" indent="0" algn="just">
              <a:buNone/>
            </a:pPr>
            <a:r>
              <a:rPr lang="en-US" sz="5700" dirty="0">
                <a:latin typeface="Times New Roman" pitchFamily="18" charset="0"/>
                <a:cs typeface="Times New Roman" pitchFamily="18" charset="0"/>
              </a:rPr>
              <a:t>   Return</a:t>
            </a:r>
          </a:p>
          <a:p>
            <a:pPr algn="just"/>
            <a:endParaRPr lang="en-US" dirty="0"/>
          </a:p>
        </p:txBody>
      </p:sp>
    </p:spTree>
    <p:extLst>
      <p:ext uri="{BB962C8B-B14F-4D97-AF65-F5344CB8AC3E}">
        <p14:creationId xmlns:p14="http://schemas.microsoft.com/office/powerpoint/2010/main" val="2929338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E5F1F2CF-BC96-4601-BF55-D2C9E921160B}" type="slidenum">
              <a:rPr lang="en-US"/>
              <a:pPr/>
              <a:t>4</a:t>
            </a:fld>
            <a:endParaRPr lang="en-US"/>
          </a:p>
        </p:txBody>
      </p:sp>
      <p:sp>
        <p:nvSpPr>
          <p:cNvPr id="280578" name="Rectangle 2"/>
          <p:cNvSpPr>
            <a:spLocks noGrp="1" noChangeArrowheads="1"/>
          </p:cNvSpPr>
          <p:nvPr>
            <p:ph type="title"/>
          </p:nvPr>
        </p:nvSpPr>
        <p:spPr>
          <a:xfrm>
            <a:off x="463550" y="457200"/>
            <a:ext cx="8229600" cy="1143000"/>
          </a:xfrm>
        </p:spPr>
        <p:txBody>
          <a:bodyPr/>
          <a:lstStyle/>
          <a:p>
            <a:r>
              <a:rPr lang="en-US" dirty="0">
                <a:solidFill>
                  <a:srgbClr val="FF0000"/>
                </a:solidFill>
              </a:rPr>
              <a:t>Insertion Sort</a:t>
            </a:r>
          </a:p>
        </p:txBody>
      </p:sp>
      <p:pic>
        <p:nvPicPr>
          <p:cNvPr id="280579"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1018" t="18683" r="5267" b="65454"/>
          <a:stretch>
            <a:fillRect/>
          </a:stretch>
        </p:blipFill>
        <p:spPr>
          <a:xfrm>
            <a:off x="1996281" y="3915568"/>
            <a:ext cx="5068887" cy="855663"/>
          </a:xfrm>
          <a:noFill/>
          <a:ln/>
        </p:spPr>
      </p:pic>
      <p:sp>
        <p:nvSpPr>
          <p:cNvPr id="280587" name="Line 11"/>
          <p:cNvSpPr>
            <a:spLocks noChangeShapeType="1"/>
          </p:cNvSpPr>
          <p:nvPr/>
        </p:nvSpPr>
        <p:spPr bwMode="auto">
          <a:xfrm>
            <a:off x="3644900" y="3939381"/>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0590" name="Text Box 14"/>
          <p:cNvSpPr txBox="1">
            <a:spLocks noChangeArrowheads="1"/>
          </p:cNvSpPr>
          <p:nvPr/>
        </p:nvSpPr>
        <p:spPr bwMode="auto">
          <a:xfrm>
            <a:off x="2311400" y="2133600"/>
            <a:ext cx="4335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dirty="0"/>
              <a:t>5      2      4      6      1      3</a:t>
            </a:r>
          </a:p>
        </p:txBody>
      </p:sp>
      <p:sp>
        <p:nvSpPr>
          <p:cNvPr id="280591" name="Text Box 15"/>
          <p:cNvSpPr txBox="1">
            <a:spLocks noChangeArrowheads="1"/>
          </p:cNvSpPr>
          <p:nvPr/>
        </p:nvSpPr>
        <p:spPr bwMode="auto">
          <a:xfrm>
            <a:off x="3867150" y="1647383"/>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input array </a:t>
            </a:r>
          </a:p>
        </p:txBody>
      </p:sp>
      <p:sp>
        <p:nvSpPr>
          <p:cNvPr id="280592" name="Text Box 16"/>
          <p:cNvSpPr txBox="1">
            <a:spLocks noChangeArrowheads="1"/>
          </p:cNvSpPr>
          <p:nvPr/>
        </p:nvSpPr>
        <p:spPr bwMode="auto">
          <a:xfrm>
            <a:off x="1809750" y="3428207"/>
            <a:ext cx="151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left sub-array</a:t>
            </a:r>
          </a:p>
        </p:txBody>
      </p:sp>
      <p:sp>
        <p:nvSpPr>
          <p:cNvPr id="280593" name="Text Box 17"/>
          <p:cNvSpPr txBox="1">
            <a:spLocks noChangeArrowheads="1"/>
          </p:cNvSpPr>
          <p:nvPr/>
        </p:nvSpPr>
        <p:spPr bwMode="auto">
          <a:xfrm>
            <a:off x="4707373" y="3428207"/>
            <a:ext cx="165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right sub-array</a:t>
            </a:r>
          </a:p>
        </p:txBody>
      </p:sp>
      <p:sp>
        <p:nvSpPr>
          <p:cNvPr id="280594" name="Text Box 18"/>
          <p:cNvSpPr txBox="1">
            <a:spLocks noChangeArrowheads="1"/>
          </p:cNvSpPr>
          <p:nvPr/>
        </p:nvSpPr>
        <p:spPr bwMode="auto">
          <a:xfrm>
            <a:off x="1717675" y="2993639"/>
            <a:ext cx="572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DD0111"/>
                </a:solidFill>
              </a:rPr>
              <a:t>at each iteration, the array is divided in two sub-arrays:</a:t>
            </a:r>
          </a:p>
        </p:txBody>
      </p:sp>
      <p:sp>
        <p:nvSpPr>
          <p:cNvPr id="280595" name="Text Box 19"/>
          <p:cNvSpPr txBox="1">
            <a:spLocks noChangeArrowheads="1"/>
          </p:cNvSpPr>
          <p:nvPr/>
        </p:nvSpPr>
        <p:spPr bwMode="auto">
          <a:xfrm>
            <a:off x="2586038" y="4674394"/>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sorted</a:t>
            </a:r>
          </a:p>
        </p:txBody>
      </p:sp>
      <p:sp>
        <p:nvSpPr>
          <p:cNvPr id="280596" name="Text Box 20"/>
          <p:cNvSpPr txBox="1">
            <a:spLocks noChangeArrowheads="1"/>
          </p:cNvSpPr>
          <p:nvPr/>
        </p:nvSpPr>
        <p:spPr bwMode="auto">
          <a:xfrm>
            <a:off x="4841875" y="4674394"/>
            <a:ext cx="1073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unsorted</a:t>
            </a:r>
          </a:p>
        </p:txBody>
      </p:sp>
    </p:spTree>
    <p:extLst>
      <p:ext uri="{BB962C8B-B14F-4D97-AF65-F5344CB8AC3E}">
        <p14:creationId xmlns:p14="http://schemas.microsoft.com/office/powerpoint/2010/main" val="1763961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p:txBody>
          <a:bodyPr/>
          <a:lstStyle/>
          <a:p>
            <a:fld id="{4B60FDA0-AB10-4D55-BD87-0A3571817668}" type="slidenum">
              <a:rPr lang="en-US"/>
              <a:pPr/>
              <a:t>5</a:t>
            </a:fld>
            <a:endParaRPr lang="en-US"/>
          </a:p>
        </p:txBody>
      </p:sp>
      <p:sp>
        <p:nvSpPr>
          <p:cNvPr id="279554" name="Rectangle 2"/>
          <p:cNvSpPr>
            <a:spLocks noGrp="1" noChangeArrowheads="1"/>
          </p:cNvSpPr>
          <p:nvPr>
            <p:ph type="title"/>
          </p:nvPr>
        </p:nvSpPr>
        <p:spPr>
          <a:xfrm>
            <a:off x="457200" y="381000"/>
            <a:ext cx="8229600" cy="1143000"/>
          </a:xfrm>
        </p:spPr>
        <p:txBody>
          <a:bodyPr/>
          <a:lstStyle/>
          <a:p>
            <a:r>
              <a:rPr lang="en-US" dirty="0">
                <a:solidFill>
                  <a:srgbClr val="FF0000"/>
                </a:solidFill>
              </a:rPr>
              <a:t>Insertion Sort</a:t>
            </a:r>
          </a:p>
        </p:txBody>
      </p:sp>
      <p:pic>
        <p:nvPicPr>
          <p:cNvPr id="279556" name="Picture 4"/>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l="1018" t="4437" r="5267" b="9506"/>
          <a:stretch>
            <a:fillRect/>
          </a:stretch>
        </p:blipFill>
        <p:spPr>
          <a:xfrm>
            <a:off x="501650" y="1552575"/>
            <a:ext cx="5068888" cy="4641850"/>
          </a:xfrm>
          <a:noFill/>
          <a:ln/>
        </p:spPr>
      </p:pic>
      <p:graphicFrame>
        <p:nvGraphicFramePr>
          <p:cNvPr id="279557" name="Object 5"/>
          <p:cNvGraphicFramePr>
            <a:graphicFrameLocks noChangeAspect="1"/>
          </p:cNvGraphicFramePr>
          <p:nvPr/>
        </p:nvGraphicFramePr>
        <p:xfrm>
          <a:off x="5683250" y="1290638"/>
          <a:ext cx="1989138" cy="865187"/>
        </p:xfrm>
        <a:graphic>
          <a:graphicData uri="http://schemas.openxmlformats.org/presentationml/2006/ole">
            <mc:AlternateContent xmlns:mc="http://schemas.openxmlformats.org/markup-compatibility/2006">
              <mc:Choice xmlns:v="urn:schemas-microsoft-com:vml" Requires="v">
                <p:oleObj spid="_x0000_s3159" name="Paint Shop Pro Image" r:id="rId5" imgW="2526829" imgH="1395500" progId="PaintShopPro">
                  <p:embed/>
                </p:oleObj>
              </mc:Choice>
              <mc:Fallback>
                <p:oleObj name="Paint Shop Pro Image" r:id="rId5" imgW="2526829" imgH="1395500" progId="PaintShopPro">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50" y="1290638"/>
                        <a:ext cx="1989138"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58" name="Object 6"/>
          <p:cNvGraphicFramePr>
            <a:graphicFrameLocks noChangeAspect="1"/>
          </p:cNvGraphicFramePr>
          <p:nvPr/>
        </p:nvGraphicFramePr>
        <p:xfrm>
          <a:off x="5637213" y="2127250"/>
          <a:ext cx="2108200" cy="912813"/>
        </p:xfrm>
        <a:graphic>
          <a:graphicData uri="http://schemas.openxmlformats.org/presentationml/2006/ole">
            <mc:AlternateContent xmlns:mc="http://schemas.openxmlformats.org/markup-compatibility/2006">
              <mc:Choice xmlns:v="urn:schemas-microsoft-com:vml" Requires="v">
                <p:oleObj spid="_x0000_s3160" name="Paint Shop Pro Image" r:id="rId7" imgW="2575610" imgH="1385741" progId="PaintShopPro">
                  <p:embed/>
                </p:oleObj>
              </mc:Choice>
              <mc:Fallback>
                <p:oleObj name="Paint Shop Pro Image" r:id="rId7" imgW="2575610" imgH="1385741" progId="PaintShopPro">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7213" y="2127250"/>
                        <a:ext cx="2108200"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59" name="Object 7"/>
          <p:cNvGraphicFramePr>
            <a:graphicFrameLocks noChangeAspect="1"/>
          </p:cNvGraphicFramePr>
          <p:nvPr/>
        </p:nvGraphicFramePr>
        <p:xfrm>
          <a:off x="5557838" y="3032125"/>
          <a:ext cx="2138362" cy="974725"/>
        </p:xfrm>
        <a:graphic>
          <a:graphicData uri="http://schemas.openxmlformats.org/presentationml/2006/ole">
            <mc:AlternateContent xmlns:mc="http://schemas.openxmlformats.org/markup-compatibility/2006">
              <mc:Choice xmlns:v="urn:schemas-microsoft-com:vml" Requires="v">
                <p:oleObj spid="_x0000_s3161" name="Paint Shop Pro Image" r:id="rId9" imgW="2526829" imgH="1414634" progId="PaintShopPro">
                  <p:embed/>
                </p:oleObj>
              </mc:Choice>
              <mc:Fallback>
                <p:oleObj name="Paint Shop Pro Image" r:id="rId9" imgW="2526829" imgH="1414634" progId="PaintShopPro">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7838" y="3032125"/>
                        <a:ext cx="2138362"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0" name="Object 8"/>
          <p:cNvGraphicFramePr>
            <a:graphicFrameLocks noChangeAspect="1"/>
          </p:cNvGraphicFramePr>
          <p:nvPr/>
        </p:nvGraphicFramePr>
        <p:xfrm>
          <a:off x="5526088" y="3976688"/>
          <a:ext cx="2271712" cy="917575"/>
        </p:xfrm>
        <a:graphic>
          <a:graphicData uri="http://schemas.openxmlformats.org/presentationml/2006/ole">
            <mc:AlternateContent xmlns:mc="http://schemas.openxmlformats.org/markup-compatibility/2006">
              <mc:Choice xmlns:v="urn:schemas-microsoft-com:vml" Requires="v">
                <p:oleObj spid="_x0000_s3162" name="Paint Shop Pro Image" r:id="rId11" imgW="2712195" imgH="1453659" progId="PaintShopPro">
                  <p:embed/>
                </p:oleObj>
              </mc:Choice>
              <mc:Fallback>
                <p:oleObj name="Paint Shop Pro Image" r:id="rId11" imgW="2712195" imgH="1453659" progId="PaintShopPro">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26088" y="3976688"/>
                        <a:ext cx="227171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1" name="Object 9"/>
          <p:cNvGraphicFramePr>
            <a:graphicFrameLocks noChangeAspect="1"/>
          </p:cNvGraphicFramePr>
          <p:nvPr/>
        </p:nvGraphicFramePr>
        <p:xfrm>
          <a:off x="5603875" y="4879975"/>
          <a:ext cx="2108200" cy="942975"/>
        </p:xfrm>
        <a:graphic>
          <a:graphicData uri="http://schemas.openxmlformats.org/presentationml/2006/ole">
            <mc:AlternateContent xmlns:mc="http://schemas.openxmlformats.org/markup-compatibility/2006">
              <mc:Choice xmlns:v="urn:schemas-microsoft-com:vml" Requires="v">
                <p:oleObj spid="_x0000_s3163" name="Paint Shop Pro Image" r:id="rId13" imgW="2546341" imgH="1424390" progId="PaintShopPro">
                  <p:embed/>
                </p:oleObj>
              </mc:Choice>
              <mc:Fallback>
                <p:oleObj name="Paint Shop Pro Image" r:id="rId13" imgW="2546341" imgH="1424390" progId="PaintShopPro">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3875" y="4879975"/>
                        <a:ext cx="2108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562" name="Line 10"/>
          <p:cNvSpPr>
            <a:spLocks noChangeShapeType="1"/>
          </p:cNvSpPr>
          <p:nvPr/>
        </p:nvSpPr>
        <p:spPr bwMode="auto">
          <a:xfrm>
            <a:off x="1298575" y="1325563"/>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63" name="Line 11"/>
          <p:cNvSpPr>
            <a:spLocks noChangeShapeType="1"/>
          </p:cNvSpPr>
          <p:nvPr/>
        </p:nvSpPr>
        <p:spPr bwMode="auto">
          <a:xfrm>
            <a:off x="2173288" y="2209800"/>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64" name="Line 12"/>
          <p:cNvSpPr>
            <a:spLocks noChangeShapeType="1"/>
          </p:cNvSpPr>
          <p:nvPr/>
        </p:nvSpPr>
        <p:spPr bwMode="auto">
          <a:xfrm>
            <a:off x="3095625" y="29876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65" name="Line 13"/>
          <p:cNvSpPr>
            <a:spLocks noChangeShapeType="1"/>
          </p:cNvSpPr>
          <p:nvPr/>
        </p:nvSpPr>
        <p:spPr bwMode="auto">
          <a:xfrm>
            <a:off x="3919538" y="38639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66" name="Line 14"/>
          <p:cNvSpPr>
            <a:spLocks noChangeShapeType="1"/>
          </p:cNvSpPr>
          <p:nvPr/>
        </p:nvSpPr>
        <p:spPr bwMode="auto">
          <a:xfrm>
            <a:off x="4714875" y="47148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536733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9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95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95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95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9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93B9CBB7-D0BA-464C-93CB-00BD34D7E736}" type="slidenum">
              <a:rPr lang="en-US"/>
              <a:pPr/>
              <a:t>6</a:t>
            </a:fld>
            <a:endParaRPr lang="en-US"/>
          </a:p>
        </p:txBody>
      </p:sp>
      <p:sp>
        <p:nvSpPr>
          <p:cNvPr id="230402" name="Rectangle 2"/>
          <p:cNvSpPr>
            <a:spLocks noGrp="1" noChangeArrowheads="1"/>
          </p:cNvSpPr>
          <p:nvPr>
            <p:ph type="title"/>
          </p:nvPr>
        </p:nvSpPr>
        <p:spPr/>
        <p:txBody>
          <a:bodyPr/>
          <a:lstStyle/>
          <a:p>
            <a:r>
              <a:rPr lang="en-US" dirty="0">
                <a:solidFill>
                  <a:srgbClr val="FF0000"/>
                </a:solidFill>
              </a:rPr>
              <a:t>Selection Sort</a:t>
            </a:r>
          </a:p>
        </p:txBody>
      </p:sp>
      <p:sp>
        <p:nvSpPr>
          <p:cNvPr id="230403" name="Rectangle 3"/>
          <p:cNvSpPr>
            <a:spLocks noGrp="1" noChangeArrowheads="1"/>
          </p:cNvSpPr>
          <p:nvPr>
            <p:ph type="body" idx="1"/>
          </p:nvPr>
        </p:nvSpPr>
        <p:spPr>
          <a:xfrm>
            <a:off x="358775" y="1157288"/>
            <a:ext cx="8340725" cy="5465762"/>
          </a:xfrm>
        </p:spPr>
        <p:txBody>
          <a:bodyPr/>
          <a:lstStyle/>
          <a:p>
            <a:r>
              <a:rPr lang="en-US" dirty="0"/>
              <a:t>Idea:</a:t>
            </a:r>
          </a:p>
          <a:p>
            <a:pPr lvl="1"/>
            <a:r>
              <a:rPr lang="en-US" dirty="0"/>
              <a:t>Find the smallest element in the array</a:t>
            </a:r>
          </a:p>
          <a:p>
            <a:pPr lvl="1"/>
            <a:r>
              <a:rPr lang="en-US" dirty="0"/>
              <a:t>Exchange it with the element in the first position</a:t>
            </a:r>
          </a:p>
          <a:p>
            <a:pPr lvl="1"/>
            <a:r>
              <a:rPr lang="en-US" dirty="0"/>
              <a:t>Find the second smallest element and exchange it with the element in the second position</a:t>
            </a:r>
          </a:p>
          <a:p>
            <a:pPr lvl="1"/>
            <a:r>
              <a:rPr lang="en-US" dirty="0"/>
              <a:t>Continue until the array is sorted</a:t>
            </a:r>
          </a:p>
          <a:p>
            <a:r>
              <a:rPr lang="en-US" dirty="0"/>
              <a:t>Disadvantage:</a:t>
            </a:r>
          </a:p>
          <a:p>
            <a:pPr lvl="1"/>
            <a:r>
              <a:rPr lang="en-US" dirty="0"/>
              <a:t>Running time depends only slightly on the amount of order in the file</a:t>
            </a:r>
          </a:p>
        </p:txBody>
      </p:sp>
    </p:spTree>
    <p:extLst>
      <p:ext uri="{BB962C8B-B14F-4D97-AF65-F5344CB8AC3E}">
        <p14:creationId xmlns:p14="http://schemas.microsoft.com/office/powerpoint/2010/main" val="4056940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39762"/>
          </a:xfrm>
        </p:spPr>
        <p:txBody>
          <a:bodyPr>
            <a:noAutofit/>
          </a:bodyPr>
          <a:lstStyle/>
          <a:p>
            <a:r>
              <a:rPr lang="en-US" dirty="0">
                <a:solidFill>
                  <a:srgbClr val="FF0000"/>
                </a:solidFill>
                <a:latin typeface="Times New Roman" panose="02020603050405020304" pitchFamily="18" charset="0"/>
                <a:cs typeface="Times New Roman" panose="02020603050405020304" pitchFamily="18" charset="0"/>
              </a:rPr>
              <a:t>Selection Sort Algorithm</a:t>
            </a:r>
          </a:p>
        </p:txBody>
      </p:sp>
      <p:sp>
        <p:nvSpPr>
          <p:cNvPr id="3" name="Content Placeholder 2"/>
          <p:cNvSpPr>
            <a:spLocks noGrp="1"/>
          </p:cNvSpPr>
          <p:nvPr>
            <p:ph idx="1"/>
          </p:nvPr>
        </p:nvSpPr>
        <p:spPr>
          <a:xfrm>
            <a:off x="457200" y="1295400"/>
            <a:ext cx="8458200" cy="5562600"/>
          </a:xfrm>
        </p:spPr>
        <p:txBody>
          <a:bodyPr>
            <a:noAutofit/>
          </a:bodyPr>
          <a:lstStyle/>
          <a:p>
            <a:pPr algn="just">
              <a:buNone/>
            </a:pPr>
            <a:r>
              <a:rPr lang="en-US" sz="2800" dirty="0">
                <a:latin typeface="Times New Roman" panose="02020603050405020304" pitchFamily="18" charset="0"/>
                <a:cs typeface="Times New Roman" panose="02020603050405020304" pitchFamily="18" charset="0"/>
              </a:rPr>
              <a:t>Procedure- MIN(A,K,N,LOC)</a:t>
            </a:r>
          </a:p>
          <a:p>
            <a:pPr algn="just">
              <a:buNone/>
            </a:pPr>
            <a:endParaRPr lang="en-US" sz="1100" dirty="0">
              <a:latin typeface="Times New Roman" panose="02020603050405020304" pitchFamily="18" charset="0"/>
              <a:cs typeface="Times New Roman" panose="02020603050405020304" pitchFamily="18" charset="0"/>
            </a:endParaRPr>
          </a:p>
          <a:p>
            <a:pPr algn="just">
              <a:buNone/>
            </a:pPr>
            <a:r>
              <a:rPr lang="en-US" sz="2800" dirty="0">
                <a:latin typeface="Times New Roman" panose="02020603050405020304" pitchFamily="18" charset="0"/>
                <a:cs typeface="Times New Roman" panose="02020603050405020304" pitchFamily="18" charset="0"/>
              </a:rPr>
              <a:t>An array A is in memory. This procedure finds the location LOC of the smallest element among A[K],A[K+1],…….A[N].</a:t>
            </a:r>
          </a:p>
          <a:p>
            <a:pPr algn="just">
              <a:buNone/>
            </a:pPr>
            <a:endParaRPr lang="en-US" sz="20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800" dirty="0">
                <a:latin typeface="Times New Roman" panose="02020603050405020304" pitchFamily="18" charset="0"/>
                <a:cs typeface="Times New Roman" panose="02020603050405020304" pitchFamily="18" charset="0"/>
              </a:rPr>
              <a:t>Set MIN:=A[K] and LOC:=K[initialize pointer]</a:t>
            </a:r>
          </a:p>
          <a:p>
            <a:pPr marL="514350" indent="-514350" algn="just">
              <a:buFont typeface="+mj-lt"/>
              <a:buAutoNum type="arabicPeriod"/>
            </a:pPr>
            <a:r>
              <a:rPr lang="en-US" sz="2800" dirty="0">
                <a:latin typeface="Times New Roman" panose="02020603050405020304" pitchFamily="18" charset="0"/>
                <a:cs typeface="Times New Roman" panose="02020603050405020304" pitchFamily="18" charset="0"/>
              </a:rPr>
              <a:t>Repeat for J=K+1,K+2…N</a:t>
            </a:r>
          </a:p>
          <a:p>
            <a:pPr marL="514350" indent="-514350" algn="just">
              <a:buNone/>
            </a:pPr>
            <a:r>
              <a:rPr lang="en-US" sz="2800" dirty="0">
                <a:latin typeface="Times New Roman" panose="02020603050405020304" pitchFamily="18" charset="0"/>
                <a:cs typeface="Times New Roman" panose="02020603050405020304" pitchFamily="18" charset="0"/>
              </a:rPr>
              <a:t>		if Min&gt;A[j], then : Set MIN:=A[j] and LOC:=A[j] 	LOC:=J</a:t>
            </a:r>
          </a:p>
          <a:p>
            <a:pPr marL="514350" indent="-514350" algn="just">
              <a:buNone/>
            </a:pPr>
            <a:r>
              <a:rPr lang="en-US" sz="2800" dirty="0">
                <a:latin typeface="Times New Roman" panose="02020603050405020304" pitchFamily="18" charset="0"/>
                <a:cs typeface="Times New Roman" panose="02020603050405020304" pitchFamily="18" charset="0"/>
              </a:rPr>
              <a:t>	[End of Loop]</a:t>
            </a:r>
          </a:p>
          <a:p>
            <a:pPr marL="514350" indent="-514350" algn="just">
              <a:buNone/>
            </a:pPr>
            <a:r>
              <a:rPr lang="en-US" sz="2800" dirty="0">
                <a:latin typeface="Times New Roman" panose="02020603050405020304" pitchFamily="18" charset="0"/>
                <a:cs typeface="Times New Roman" panose="02020603050405020304" pitchFamily="18" charset="0"/>
              </a:rPr>
              <a:t>3.   Return.</a:t>
            </a:r>
          </a:p>
          <a:p>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458200" cy="6400800"/>
          </a:xfrm>
        </p:spPr>
        <p:txBody>
          <a:bodyPr>
            <a:normAutofit/>
          </a:bodyPr>
          <a:lstStyle/>
          <a:p>
            <a:pPr marL="0" indent="0" algn="just">
              <a:buNone/>
            </a:pPr>
            <a:r>
              <a:rPr lang="en-US" sz="2800" dirty="0">
                <a:solidFill>
                  <a:srgbClr val="FF0000"/>
                </a:solidFill>
                <a:latin typeface="Times New Roman" panose="02020603050405020304" pitchFamily="18" charset="0"/>
                <a:cs typeface="Times New Roman" panose="02020603050405020304" pitchFamily="18" charset="0"/>
              </a:rPr>
              <a:t>Algorithm: SELECTION(A,N)</a:t>
            </a:r>
          </a:p>
          <a:p>
            <a:pPr marL="0" indent="0" algn="just">
              <a:buNone/>
            </a:pPr>
            <a:endParaRPr lang="en-US" sz="2800" dirty="0">
              <a:latin typeface="Times New Roman" panose="02020603050405020304" pitchFamily="18" charset="0"/>
              <a:cs typeface="Times New Roman" panose="02020603050405020304" pitchFamily="18" charset="0"/>
            </a:endParaRPr>
          </a:p>
          <a:p>
            <a:pPr algn="just">
              <a:buNone/>
            </a:pPr>
            <a:r>
              <a:rPr lang="en-US" sz="2800" dirty="0">
                <a:latin typeface="Times New Roman" panose="02020603050405020304" pitchFamily="18" charset="0"/>
                <a:cs typeface="Times New Roman" panose="02020603050405020304" pitchFamily="18" charset="0"/>
              </a:rPr>
              <a:t>This algorithm sorts the array A with N elements:</a:t>
            </a:r>
          </a:p>
          <a:p>
            <a:pPr algn="just">
              <a:buNone/>
            </a:pPr>
            <a:endParaRPr lang="en-US" sz="28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800" dirty="0">
                <a:latin typeface="Times New Roman" panose="02020603050405020304" pitchFamily="18" charset="0"/>
                <a:cs typeface="Times New Roman" panose="02020603050405020304" pitchFamily="18" charset="0"/>
              </a:rPr>
              <a:t>Repeat Steps 2 and 3 for K=1,2,…N-1:</a:t>
            </a:r>
          </a:p>
          <a:p>
            <a:pPr marL="514350" indent="-514350" algn="just">
              <a:buFont typeface="+mj-lt"/>
              <a:buAutoNum type="arabicPeriod"/>
            </a:pPr>
            <a:r>
              <a:rPr lang="en-US" sz="2800" dirty="0">
                <a:latin typeface="Times New Roman" panose="02020603050405020304" pitchFamily="18" charset="0"/>
                <a:cs typeface="Times New Roman" panose="02020603050405020304" pitchFamily="18" charset="0"/>
              </a:rPr>
              <a:t>Call  MIN(A,K,N,LOC)</a:t>
            </a:r>
          </a:p>
          <a:p>
            <a:pPr marL="514350" indent="-514350" algn="just">
              <a:buFont typeface="+mj-lt"/>
              <a:buAutoNum type="arabicPeriod"/>
            </a:pPr>
            <a:r>
              <a:rPr lang="en-US" sz="2800" dirty="0">
                <a:latin typeface="Times New Roman" panose="02020603050405020304" pitchFamily="18" charset="0"/>
                <a:cs typeface="Times New Roman" panose="02020603050405020304" pitchFamily="18" charset="0"/>
              </a:rPr>
              <a:t>[Interchange A[K] and A[LOC].]</a:t>
            </a:r>
          </a:p>
          <a:p>
            <a:pPr marL="0" indent="0" algn="just">
              <a:buNone/>
            </a:pPr>
            <a:r>
              <a:rPr lang="en-US" sz="2800" dirty="0">
                <a:latin typeface="Times New Roman" panose="02020603050405020304" pitchFamily="18" charset="0"/>
                <a:cs typeface="Times New Roman" panose="02020603050405020304" pitchFamily="18" charset="0"/>
              </a:rPr>
              <a:t>	Set TEMP:=A[K],</a:t>
            </a:r>
          </a:p>
          <a:p>
            <a:pPr marL="514350" indent="-514350" algn="just">
              <a:buNone/>
            </a:pPr>
            <a:r>
              <a:rPr lang="en-US" sz="2800" dirty="0">
                <a:latin typeface="Times New Roman" panose="02020603050405020304" pitchFamily="18" charset="0"/>
                <a:cs typeface="Times New Roman" panose="02020603050405020304" pitchFamily="18" charset="0"/>
              </a:rPr>
              <a:t> 		A[K]:=A[LOC],</a:t>
            </a:r>
          </a:p>
          <a:p>
            <a:pPr marL="514350" indent="-514350" algn="just">
              <a:buNone/>
            </a:pPr>
            <a:r>
              <a:rPr lang="en-US" sz="2800" dirty="0">
                <a:latin typeface="Times New Roman" panose="02020603050405020304" pitchFamily="18" charset="0"/>
                <a:cs typeface="Times New Roman" panose="02020603050405020304" pitchFamily="18" charset="0"/>
              </a:rPr>
              <a:t>		A[LOC]:=TEMP.</a:t>
            </a:r>
          </a:p>
          <a:p>
            <a:pPr marL="0" indent="0" algn="just">
              <a:buNone/>
            </a:pPr>
            <a:r>
              <a:rPr lang="en-US" sz="2800" dirty="0">
                <a:latin typeface="Times New Roman" panose="02020603050405020304" pitchFamily="18" charset="0"/>
                <a:cs typeface="Times New Roman" panose="02020603050405020304" pitchFamily="18" charset="0"/>
              </a:rPr>
              <a:t>	[End of Step 1 Loop]</a:t>
            </a:r>
          </a:p>
          <a:p>
            <a:pPr marL="0" indent="0" algn="just">
              <a:buNone/>
            </a:pPr>
            <a:r>
              <a:rPr lang="en-US" sz="2800" dirty="0">
                <a:latin typeface="Times New Roman" panose="02020603050405020304" pitchFamily="18" charset="0"/>
                <a:cs typeface="Times New Roman" panose="02020603050405020304" pitchFamily="18" charset="0"/>
              </a:rPr>
              <a:t>4.    Exit.</a:t>
            </a:r>
          </a:p>
          <a:p>
            <a:pPr marL="514350" indent="-514350" algn="just">
              <a:buNone/>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lide Number Placeholder 4"/>
          <p:cNvSpPr>
            <a:spLocks noGrp="1"/>
          </p:cNvSpPr>
          <p:nvPr>
            <p:ph type="sldNum" sz="quarter" idx="11"/>
          </p:nvPr>
        </p:nvSpPr>
        <p:spPr/>
        <p:txBody>
          <a:bodyPr/>
          <a:lstStyle/>
          <a:p>
            <a:fld id="{A5F9039D-72A8-4FE9-8BBB-B61BDE9F005E}" type="slidenum">
              <a:rPr lang="en-US"/>
              <a:pPr/>
              <a:t>9</a:t>
            </a:fld>
            <a:endParaRPr lang="en-US"/>
          </a:p>
        </p:txBody>
      </p:sp>
      <p:sp>
        <p:nvSpPr>
          <p:cNvPr id="232450" name="Rectangle 2"/>
          <p:cNvSpPr>
            <a:spLocks noGrp="1" noChangeArrowheads="1"/>
          </p:cNvSpPr>
          <p:nvPr>
            <p:ph type="title"/>
          </p:nvPr>
        </p:nvSpPr>
        <p:spPr/>
        <p:txBody>
          <a:bodyPr/>
          <a:lstStyle/>
          <a:p>
            <a:r>
              <a:rPr lang="en-US" dirty="0">
                <a:solidFill>
                  <a:srgbClr val="FF0000"/>
                </a:solidFill>
              </a:rPr>
              <a:t>Example</a:t>
            </a:r>
          </a:p>
        </p:txBody>
      </p:sp>
      <p:grpSp>
        <p:nvGrpSpPr>
          <p:cNvPr id="232451" name="Group 3"/>
          <p:cNvGrpSpPr>
            <a:grpSpLocks/>
          </p:cNvGrpSpPr>
          <p:nvPr/>
        </p:nvGrpSpPr>
        <p:grpSpPr bwMode="auto">
          <a:xfrm>
            <a:off x="504825" y="1379538"/>
            <a:ext cx="3154363" cy="423862"/>
            <a:chOff x="221" y="912"/>
            <a:chExt cx="1987" cy="267"/>
          </a:xfrm>
        </p:grpSpPr>
        <p:sp>
          <p:nvSpPr>
            <p:cNvPr id="232452" name="Rectangle 4"/>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32453" name="Rectangle 5"/>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32454" name="Rectangle 6"/>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32455" name="Rectangle 7"/>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32456" name="Rectangle 8"/>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32457" name="Rectangle 9"/>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32458" name="Rectangle 10"/>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32459" name="Line 11"/>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60" name="Line 12"/>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61" name="Line 13"/>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62" name="Line 14"/>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63" name="Line 15"/>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64" name="Line 16"/>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65" name="Line 17"/>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66" name="Line 18"/>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67" name="Line 19"/>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68" name="Line 20"/>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32469" name="Oval 21"/>
          <p:cNvSpPr>
            <a:spLocks noChangeArrowheads="1"/>
          </p:cNvSpPr>
          <p:nvPr/>
        </p:nvSpPr>
        <p:spPr bwMode="auto">
          <a:xfrm>
            <a:off x="3221038" y="1382713"/>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32470" name="Group 22"/>
          <p:cNvGrpSpPr>
            <a:grpSpLocks/>
          </p:cNvGrpSpPr>
          <p:nvPr/>
        </p:nvGrpSpPr>
        <p:grpSpPr bwMode="auto">
          <a:xfrm>
            <a:off x="504825" y="2032000"/>
            <a:ext cx="3154363" cy="423863"/>
            <a:chOff x="221" y="912"/>
            <a:chExt cx="1987" cy="267"/>
          </a:xfrm>
        </p:grpSpPr>
        <p:sp>
          <p:nvSpPr>
            <p:cNvPr id="232471" name="Rectangle 23"/>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32472" name="Rectangle 24"/>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32473" name="Rectangle 25"/>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32474" name="Rectangle 26"/>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32475" name="Rectangle 27"/>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32476" name="Rectangle 28"/>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32477" name="Rectangle 29"/>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32478" name="Line 30"/>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79" name="Line 31"/>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80" name="Line 32"/>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81" name="Line 33"/>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82" name="Line 34"/>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83" name="Line 35"/>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84" name="Line 36"/>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85" name="Line 37"/>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86" name="Line 38"/>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87" name="Line 39"/>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32488" name="Oval 40"/>
          <p:cNvSpPr>
            <a:spLocks noChangeArrowheads="1"/>
          </p:cNvSpPr>
          <p:nvPr/>
        </p:nvSpPr>
        <p:spPr bwMode="auto">
          <a:xfrm>
            <a:off x="2309813" y="2044700"/>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32489" name="Group 41"/>
          <p:cNvGrpSpPr>
            <a:grpSpLocks/>
          </p:cNvGrpSpPr>
          <p:nvPr/>
        </p:nvGrpSpPr>
        <p:grpSpPr bwMode="auto">
          <a:xfrm>
            <a:off x="504825" y="2693988"/>
            <a:ext cx="3154363" cy="423862"/>
            <a:chOff x="221" y="912"/>
            <a:chExt cx="1987" cy="267"/>
          </a:xfrm>
        </p:grpSpPr>
        <p:sp>
          <p:nvSpPr>
            <p:cNvPr id="232490" name="Rectangle 42"/>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32491" name="Rectangle 43"/>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32492" name="Rectangle 44"/>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32493" name="Rectangle 45"/>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32494" name="Rectangle 46"/>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32495" name="Rectangle 47"/>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32496" name="Rectangle 48"/>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32497" name="Line 49"/>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98" name="Line 50"/>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499" name="Line 51"/>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00" name="Line 52"/>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01" name="Line 53"/>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02" name="Line 54"/>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03" name="Line 55"/>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04" name="Line 56"/>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05" name="Line 57"/>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06" name="Line 58"/>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32507" name="Oval 59"/>
          <p:cNvSpPr>
            <a:spLocks noChangeArrowheads="1"/>
          </p:cNvSpPr>
          <p:nvPr/>
        </p:nvSpPr>
        <p:spPr bwMode="auto">
          <a:xfrm>
            <a:off x="2765425" y="2700338"/>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32508" name="Group 60"/>
          <p:cNvGrpSpPr>
            <a:grpSpLocks/>
          </p:cNvGrpSpPr>
          <p:nvPr/>
        </p:nvGrpSpPr>
        <p:grpSpPr bwMode="auto">
          <a:xfrm>
            <a:off x="504825" y="3367088"/>
            <a:ext cx="3154363" cy="423862"/>
            <a:chOff x="221" y="912"/>
            <a:chExt cx="1987" cy="267"/>
          </a:xfrm>
        </p:grpSpPr>
        <p:sp>
          <p:nvSpPr>
            <p:cNvPr id="232509" name="Rectangle 61"/>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32510" name="Rectangle 62"/>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32511" name="Rectangle 63"/>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32512" name="Rectangle 64"/>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32513" name="Rectangle 65"/>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32514" name="Rectangle 66"/>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32515" name="Rectangle 67"/>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32516" name="Line 68"/>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17" name="Line 69"/>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18" name="Line 70"/>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19" name="Line 71"/>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20" name="Line 72"/>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21" name="Line 73"/>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22" name="Line 74"/>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23" name="Line 75"/>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24" name="Line 76"/>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25" name="Line 77"/>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32526" name="Oval 78"/>
          <p:cNvSpPr>
            <a:spLocks noChangeArrowheads="1"/>
          </p:cNvSpPr>
          <p:nvPr/>
        </p:nvSpPr>
        <p:spPr bwMode="auto">
          <a:xfrm>
            <a:off x="2312988" y="3371850"/>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32527" name="Group 79"/>
          <p:cNvGrpSpPr>
            <a:grpSpLocks/>
          </p:cNvGrpSpPr>
          <p:nvPr/>
        </p:nvGrpSpPr>
        <p:grpSpPr bwMode="auto">
          <a:xfrm>
            <a:off x="4856163" y="2032000"/>
            <a:ext cx="3154362" cy="423863"/>
            <a:chOff x="221" y="912"/>
            <a:chExt cx="1987" cy="267"/>
          </a:xfrm>
        </p:grpSpPr>
        <p:sp>
          <p:nvSpPr>
            <p:cNvPr id="232528" name="Rectangle 80"/>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32529" name="Rectangle 81"/>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32530" name="Rectangle 82"/>
            <p:cNvSpPr>
              <a:spLocks noChangeArrowheads="1"/>
            </p:cNvSpPr>
            <p:nvPr/>
          </p:nvSpPr>
          <p:spPr bwMode="auto">
            <a:xfrm>
              <a:off x="1357"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32531" name="Rectangle 83"/>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32532" name="Rectangle 84"/>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32533" name="Rectangle 85"/>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32534" name="Rectangle 86"/>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32535" name="Line 87"/>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36" name="Line 88"/>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37" name="Line 89"/>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38" name="Line 90"/>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39" name="Line 91"/>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40" name="Line 92"/>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41" name="Line 93"/>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42" name="Line 94"/>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43" name="Line 95"/>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44" name="Line 96"/>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32545" name="Oval 97"/>
          <p:cNvSpPr>
            <a:spLocks noChangeArrowheads="1"/>
          </p:cNvSpPr>
          <p:nvPr/>
        </p:nvSpPr>
        <p:spPr bwMode="auto">
          <a:xfrm>
            <a:off x="7115175" y="1387475"/>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546" name="Oval 98"/>
          <p:cNvSpPr>
            <a:spLocks noChangeArrowheads="1"/>
          </p:cNvSpPr>
          <p:nvPr/>
        </p:nvSpPr>
        <p:spPr bwMode="auto">
          <a:xfrm>
            <a:off x="7583488" y="2055813"/>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32547" name="Group 99"/>
          <p:cNvGrpSpPr>
            <a:grpSpLocks/>
          </p:cNvGrpSpPr>
          <p:nvPr/>
        </p:nvGrpSpPr>
        <p:grpSpPr bwMode="auto">
          <a:xfrm>
            <a:off x="4856163" y="1379538"/>
            <a:ext cx="3154362" cy="423862"/>
            <a:chOff x="221" y="912"/>
            <a:chExt cx="1987" cy="267"/>
          </a:xfrm>
        </p:grpSpPr>
        <p:sp>
          <p:nvSpPr>
            <p:cNvPr id="232548" name="Rectangle 100"/>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32549" name="Rectangle 101"/>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32550" name="Rectangle 102"/>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32551" name="Rectangle 103"/>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32552" name="Rectangle 104"/>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32553" name="Rectangle 105"/>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32554" name="Rectangle 106"/>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32555" name="Line 107"/>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56" name="Line 108"/>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57" name="Line 109"/>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58" name="Line 110"/>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59" name="Line 111"/>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60" name="Line 112"/>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61" name="Line 113"/>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62" name="Line 114"/>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63" name="Line 115"/>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64" name="Line 116"/>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grpSp>
        <p:nvGrpSpPr>
          <p:cNvPr id="232565" name="Group 117"/>
          <p:cNvGrpSpPr>
            <a:grpSpLocks/>
          </p:cNvGrpSpPr>
          <p:nvPr/>
        </p:nvGrpSpPr>
        <p:grpSpPr bwMode="auto">
          <a:xfrm>
            <a:off x="4856163" y="2693988"/>
            <a:ext cx="3154362" cy="423862"/>
            <a:chOff x="221" y="912"/>
            <a:chExt cx="1987" cy="267"/>
          </a:xfrm>
        </p:grpSpPr>
        <p:sp>
          <p:nvSpPr>
            <p:cNvPr id="232566" name="Rectangle 118"/>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32567" name="Rectangle 119"/>
            <p:cNvSpPr>
              <a:spLocks noChangeArrowheads="1"/>
            </p:cNvSpPr>
            <p:nvPr/>
          </p:nvSpPr>
          <p:spPr bwMode="auto">
            <a:xfrm>
              <a:off x="1641"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32568" name="Rectangle 120"/>
            <p:cNvSpPr>
              <a:spLocks noChangeArrowheads="1"/>
            </p:cNvSpPr>
            <p:nvPr/>
          </p:nvSpPr>
          <p:spPr bwMode="auto">
            <a:xfrm>
              <a:off x="1357"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32569" name="Rectangle 121"/>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32570" name="Rectangle 122"/>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32571" name="Rectangle 123"/>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32572" name="Rectangle 124"/>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32573" name="Line 125"/>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74" name="Line 126"/>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75" name="Line 127"/>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76" name="Line 128"/>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77" name="Line 129"/>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78" name="Line 130"/>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79" name="Line 131"/>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80" name="Line 132"/>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81" name="Line 133"/>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82" name="Line 134"/>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
        <p:nvSpPr>
          <p:cNvPr id="232583" name="Oval 135"/>
          <p:cNvSpPr>
            <a:spLocks noChangeArrowheads="1"/>
          </p:cNvSpPr>
          <p:nvPr/>
        </p:nvSpPr>
        <p:spPr bwMode="auto">
          <a:xfrm>
            <a:off x="7569200" y="2706688"/>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32584" name="Group 136"/>
          <p:cNvGrpSpPr>
            <a:grpSpLocks/>
          </p:cNvGrpSpPr>
          <p:nvPr/>
        </p:nvGrpSpPr>
        <p:grpSpPr bwMode="auto">
          <a:xfrm>
            <a:off x="4856163" y="3367088"/>
            <a:ext cx="3154362" cy="423862"/>
            <a:chOff x="221" y="912"/>
            <a:chExt cx="1987" cy="267"/>
          </a:xfrm>
        </p:grpSpPr>
        <p:sp>
          <p:nvSpPr>
            <p:cNvPr id="232585" name="Rectangle 137"/>
            <p:cNvSpPr>
              <a:spLocks noChangeArrowheads="1"/>
            </p:cNvSpPr>
            <p:nvPr/>
          </p:nvSpPr>
          <p:spPr bwMode="auto">
            <a:xfrm>
              <a:off x="1924"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9</a:t>
              </a:r>
            </a:p>
          </p:txBody>
        </p:sp>
        <p:sp>
          <p:nvSpPr>
            <p:cNvPr id="232586" name="Rectangle 138"/>
            <p:cNvSpPr>
              <a:spLocks noChangeArrowheads="1"/>
            </p:cNvSpPr>
            <p:nvPr/>
          </p:nvSpPr>
          <p:spPr bwMode="auto">
            <a:xfrm>
              <a:off x="1641"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8</a:t>
              </a:r>
            </a:p>
          </p:txBody>
        </p:sp>
        <p:sp>
          <p:nvSpPr>
            <p:cNvPr id="232587" name="Rectangle 139"/>
            <p:cNvSpPr>
              <a:spLocks noChangeArrowheads="1"/>
            </p:cNvSpPr>
            <p:nvPr/>
          </p:nvSpPr>
          <p:spPr bwMode="auto">
            <a:xfrm>
              <a:off x="1357"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6</a:t>
              </a:r>
            </a:p>
          </p:txBody>
        </p:sp>
        <p:sp>
          <p:nvSpPr>
            <p:cNvPr id="232588" name="Rectangle 140"/>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4</a:t>
              </a:r>
            </a:p>
          </p:txBody>
        </p:sp>
        <p:sp>
          <p:nvSpPr>
            <p:cNvPr id="232589" name="Rectangle 141"/>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3</a:t>
              </a:r>
            </a:p>
          </p:txBody>
        </p:sp>
        <p:sp>
          <p:nvSpPr>
            <p:cNvPr id="232590" name="Rectangle 142"/>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2</a:t>
              </a:r>
            </a:p>
          </p:txBody>
        </p:sp>
        <p:sp>
          <p:nvSpPr>
            <p:cNvPr id="232591" name="Rectangle 143"/>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pPr>
                <a:spcBef>
                  <a:spcPct val="20000"/>
                </a:spcBef>
              </a:pPr>
              <a:r>
                <a:rPr lang="en-US">
                  <a:solidFill>
                    <a:schemeClr val="accent2"/>
                  </a:solidFill>
                </a:rPr>
                <a:t>1</a:t>
              </a:r>
            </a:p>
          </p:txBody>
        </p:sp>
        <p:sp>
          <p:nvSpPr>
            <p:cNvPr id="232592" name="Line 144"/>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93" name="Line 145"/>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94" name="Line 146"/>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95" name="Line 147"/>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96" name="Line 148"/>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97" name="Line 149"/>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98" name="Line 150"/>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599" name="Line 151"/>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600" name="Line 152"/>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sp>
          <p:nvSpPr>
            <p:cNvPr id="232601" name="Line 153"/>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US"/>
            </a:p>
          </p:txBody>
        </p:sp>
      </p:grpSp>
    </p:spTree>
    <p:extLst>
      <p:ext uri="{BB962C8B-B14F-4D97-AF65-F5344CB8AC3E}">
        <p14:creationId xmlns:p14="http://schemas.microsoft.com/office/powerpoint/2010/main" val="164025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24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24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24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250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250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252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254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254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252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254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3256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258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32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69" grpId="0" animBg="1"/>
      <p:bldP spid="232488" grpId="0" animBg="1"/>
      <p:bldP spid="232507" grpId="0" animBg="1"/>
      <p:bldP spid="232526" grpId="0" animBg="1"/>
      <p:bldP spid="232545" grpId="0" animBg="1"/>
      <p:bldP spid="232546" grpId="0" animBg="1"/>
      <p:bldP spid="23258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11401</TotalTime>
  <Words>1065</Words>
  <Application>Microsoft Office PowerPoint</Application>
  <PresentationFormat>On-screen Show (4:3)</PresentationFormat>
  <Paragraphs>343</Paragraphs>
  <Slides>28</Slides>
  <Notes>6</Notes>
  <HiddenSlides>0</HiddenSlides>
  <MMClips>3</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0" baseType="lpstr">
      <vt:lpstr>Office Theme</vt:lpstr>
      <vt:lpstr>Paint Shop Pro Image</vt:lpstr>
      <vt:lpstr>PowerPoint Presentation</vt:lpstr>
      <vt:lpstr>Insertion Sort</vt:lpstr>
      <vt:lpstr>INSERTION SORT Algorithm</vt:lpstr>
      <vt:lpstr>Insertion Sort</vt:lpstr>
      <vt:lpstr>Insertion Sort</vt:lpstr>
      <vt:lpstr>Selection Sort</vt:lpstr>
      <vt:lpstr>Selection Sort Algorithm</vt:lpstr>
      <vt:lpstr>PowerPoint Presentation</vt:lpstr>
      <vt:lpstr>Example</vt:lpstr>
      <vt:lpstr>Sorting : Bubble Sort</vt:lpstr>
      <vt:lpstr>Bubble Sort</vt:lpstr>
      <vt:lpstr>Quick Sort</vt:lpstr>
      <vt:lpstr>Quick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Bucket Sort</vt:lpstr>
      <vt:lpstr>Algorithm </vt:lpstr>
      <vt:lpstr>Example</vt:lpstr>
      <vt:lpstr>Searching: Linear Search</vt:lpstr>
      <vt:lpstr>PowerPoint Presentation</vt:lpstr>
      <vt:lpstr>Binary Search</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-06</dc:title>
  <dc:creator>Lenevo</dc:creator>
  <cp:lastModifiedBy>user</cp:lastModifiedBy>
  <cp:revision>56</cp:revision>
  <dcterms:created xsi:type="dcterms:W3CDTF">2018-04-03T05:53:19Z</dcterms:created>
  <dcterms:modified xsi:type="dcterms:W3CDTF">2022-11-23T08:59:00Z</dcterms:modified>
</cp:coreProperties>
</file>